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2"/>
  </p:notesMasterIdLst>
  <p:sldIdLst>
    <p:sldId id="256" r:id="rId2"/>
    <p:sldId id="263" r:id="rId3"/>
    <p:sldId id="266" r:id="rId4"/>
    <p:sldId id="286" r:id="rId5"/>
    <p:sldId id="272" r:id="rId6"/>
    <p:sldId id="274" r:id="rId7"/>
    <p:sldId id="302" r:id="rId8"/>
    <p:sldId id="307" r:id="rId9"/>
    <p:sldId id="308" r:id="rId10"/>
    <p:sldId id="315" r:id="rId11"/>
    <p:sldId id="309" r:id="rId12"/>
    <p:sldId id="316" r:id="rId13"/>
    <p:sldId id="265" r:id="rId14"/>
    <p:sldId id="291" r:id="rId15"/>
    <p:sldId id="292" r:id="rId16"/>
    <p:sldId id="293" r:id="rId17"/>
    <p:sldId id="261" r:id="rId18"/>
    <p:sldId id="301" r:id="rId19"/>
    <p:sldId id="294" r:id="rId20"/>
    <p:sldId id="300" r:id="rId21"/>
    <p:sldId id="295" r:id="rId22"/>
    <p:sldId id="313" r:id="rId23"/>
    <p:sldId id="296" r:id="rId24"/>
    <p:sldId id="271" r:id="rId25"/>
    <p:sldId id="297" r:id="rId26"/>
    <p:sldId id="298" r:id="rId27"/>
    <p:sldId id="270" r:id="rId28"/>
    <p:sldId id="299" r:id="rId29"/>
    <p:sldId id="267" r:id="rId30"/>
    <p:sldId id="310" r:id="rId31"/>
    <p:sldId id="314" r:id="rId32"/>
    <p:sldId id="305" r:id="rId33"/>
    <p:sldId id="290" r:id="rId34"/>
    <p:sldId id="306" r:id="rId35"/>
    <p:sldId id="312" r:id="rId36"/>
    <p:sldId id="319" r:id="rId37"/>
    <p:sldId id="317" r:id="rId38"/>
    <p:sldId id="318" r:id="rId39"/>
    <p:sldId id="320" r:id="rId40"/>
    <p:sldId id="321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33"/>
    <a:srgbClr val="000099"/>
    <a:srgbClr val="FF0000"/>
    <a:srgbClr val="1D294B"/>
    <a:srgbClr val="6C1A00"/>
    <a:srgbClr val="002368"/>
    <a:srgbClr val="675DAF"/>
    <a:srgbClr val="3D7A00"/>
    <a:srgbClr val="5C2F2E"/>
    <a:srgbClr val="6F4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>
      <p:cViewPr>
        <p:scale>
          <a:sx n="93" d="100"/>
          <a:sy n="93" d="100"/>
        </p:scale>
        <p:origin x="1325" y="2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9ADFE7-673E-4012-991C-C65F2E9CF016}" type="doc">
      <dgm:prSet loTypeId="urn:microsoft.com/office/officeart/2011/layout/CircleProcess" loCatId="process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705C035-DA52-4D69-8E38-8B09CE0D9190}">
      <dgm:prSet phldrT="[Text]" custT="1"/>
      <dgm:spPr/>
      <dgm:t>
        <a:bodyPr/>
        <a:lstStyle/>
        <a:p>
          <a:r>
            <a:rPr lang="en-US" sz="1100" b="1" dirty="0">
              <a:solidFill>
                <a:schemeClr val="accent5">
                  <a:lumMod val="75000"/>
                </a:schemeClr>
              </a:solidFill>
              <a:latin typeface="Amasis MT Pro" panose="02040504050005020304"/>
            </a:rPr>
            <a:t>Initialization</a:t>
          </a:r>
        </a:p>
      </dgm:t>
    </dgm:pt>
    <dgm:pt modelId="{3E8867F4-ED9D-4DC1-88C1-7D5E3EB4B13F}" type="parTrans" cxnId="{F56E1BA3-7F3F-4E3B-A476-2C966B053D4F}">
      <dgm:prSet/>
      <dgm:spPr/>
      <dgm:t>
        <a:bodyPr/>
        <a:lstStyle/>
        <a:p>
          <a:endParaRPr lang="en-US" sz="1100">
            <a:latin typeface="Amasis MT Pro" panose="02040504050005020304"/>
          </a:endParaRPr>
        </a:p>
      </dgm:t>
    </dgm:pt>
    <dgm:pt modelId="{451BFC70-65A5-4A43-8276-397D4452B1EB}" type="sibTrans" cxnId="{F56E1BA3-7F3F-4E3B-A476-2C966B053D4F}">
      <dgm:prSet/>
      <dgm:spPr/>
      <dgm:t>
        <a:bodyPr/>
        <a:lstStyle/>
        <a:p>
          <a:endParaRPr lang="en-US" sz="1100">
            <a:latin typeface="Amasis MT Pro" panose="02040504050005020304"/>
          </a:endParaRPr>
        </a:p>
      </dgm:t>
    </dgm:pt>
    <dgm:pt modelId="{71044E91-4354-46A8-A002-01FEFD728752}">
      <dgm:prSet phldrT="[Text]" custT="1"/>
      <dgm:spPr/>
      <dgm:t>
        <a:bodyPr/>
        <a:lstStyle/>
        <a:p>
          <a:r>
            <a:rPr lang="en-US" sz="1100" b="1" dirty="0">
              <a:solidFill>
                <a:schemeClr val="tx2">
                  <a:lumMod val="75000"/>
                </a:schemeClr>
              </a:solidFill>
              <a:latin typeface="Amasis MT Pro" panose="02040504050005020304"/>
            </a:rPr>
            <a:t>Equilibration</a:t>
          </a:r>
          <a:endParaRPr lang="en-US" sz="1100" dirty="0">
            <a:solidFill>
              <a:schemeClr val="tx2">
                <a:lumMod val="75000"/>
              </a:schemeClr>
            </a:solidFill>
            <a:latin typeface="Amasis MT Pro" panose="02040504050005020304"/>
          </a:endParaRPr>
        </a:p>
      </dgm:t>
    </dgm:pt>
    <dgm:pt modelId="{EC7A10CA-E20E-4682-9BE6-DE6F4F3FFE6B}" type="parTrans" cxnId="{F442C35C-F5E3-4CC1-8FA6-E3635EB2F86C}">
      <dgm:prSet/>
      <dgm:spPr/>
      <dgm:t>
        <a:bodyPr/>
        <a:lstStyle/>
        <a:p>
          <a:endParaRPr lang="en-US" sz="1100">
            <a:latin typeface="Amasis MT Pro" panose="02040504050005020304"/>
          </a:endParaRPr>
        </a:p>
      </dgm:t>
    </dgm:pt>
    <dgm:pt modelId="{CFBD8BAE-870E-4E59-8310-E07B8773FEB3}" type="sibTrans" cxnId="{F442C35C-F5E3-4CC1-8FA6-E3635EB2F86C}">
      <dgm:prSet/>
      <dgm:spPr/>
      <dgm:t>
        <a:bodyPr/>
        <a:lstStyle/>
        <a:p>
          <a:endParaRPr lang="en-US" sz="1100">
            <a:latin typeface="Amasis MT Pro" panose="02040504050005020304"/>
          </a:endParaRPr>
        </a:p>
      </dgm:t>
    </dgm:pt>
    <dgm:pt modelId="{9B18BC21-5B19-49FC-9B52-2DA7B27F5234}">
      <dgm:prSet phldrT="[Text]" custT="1"/>
      <dgm:spPr/>
      <dgm:t>
        <a:bodyPr/>
        <a:lstStyle/>
        <a:p>
          <a:r>
            <a:rPr lang="en-US" sz="1100" b="1" dirty="0">
              <a:solidFill>
                <a:schemeClr val="accent4">
                  <a:lumMod val="75000"/>
                </a:schemeClr>
              </a:solidFill>
              <a:latin typeface="Amasis MT Pro" panose="02040504050005020304"/>
            </a:rPr>
            <a:t>Final run</a:t>
          </a:r>
          <a:endParaRPr lang="en-US" sz="1100" dirty="0">
            <a:solidFill>
              <a:schemeClr val="accent4">
                <a:lumMod val="75000"/>
              </a:schemeClr>
            </a:solidFill>
            <a:latin typeface="Amasis MT Pro" panose="02040504050005020304"/>
          </a:endParaRPr>
        </a:p>
      </dgm:t>
    </dgm:pt>
    <dgm:pt modelId="{D5475F36-117F-4F11-B2E1-8D4DF6ED6C29}" type="parTrans" cxnId="{EE2EF80F-8C91-45BF-A9DA-CF5E6C1423D6}">
      <dgm:prSet/>
      <dgm:spPr/>
      <dgm:t>
        <a:bodyPr/>
        <a:lstStyle/>
        <a:p>
          <a:endParaRPr lang="en-US" sz="1100">
            <a:latin typeface="Amasis MT Pro" panose="02040504050005020304"/>
          </a:endParaRPr>
        </a:p>
      </dgm:t>
    </dgm:pt>
    <dgm:pt modelId="{FDDDAF2A-6568-4CE2-81EA-782FBCDCFF75}" type="sibTrans" cxnId="{EE2EF80F-8C91-45BF-A9DA-CF5E6C1423D6}">
      <dgm:prSet/>
      <dgm:spPr/>
      <dgm:t>
        <a:bodyPr/>
        <a:lstStyle/>
        <a:p>
          <a:endParaRPr lang="en-US" sz="1100">
            <a:latin typeface="Amasis MT Pro" panose="02040504050005020304"/>
          </a:endParaRPr>
        </a:p>
      </dgm:t>
    </dgm:pt>
    <dgm:pt modelId="{9D572C4E-5D1D-4F0F-A6A3-930785A15B15}">
      <dgm:prSet phldrT="[Text]" custT="1"/>
      <dgm:spPr/>
      <dgm:t>
        <a:bodyPr/>
        <a:lstStyle/>
        <a:p>
          <a:r>
            <a:rPr lang="en-US" sz="1100" b="1" dirty="0">
              <a:solidFill>
                <a:schemeClr val="accent4">
                  <a:lumMod val="75000"/>
                </a:schemeClr>
              </a:solidFill>
              <a:latin typeface="Amasis MT Pro" panose="02040504050005020304"/>
            </a:rPr>
            <a:t>Crumpling</a:t>
          </a:r>
          <a:endParaRPr lang="en-US" sz="1100" dirty="0">
            <a:solidFill>
              <a:schemeClr val="accent4">
                <a:lumMod val="75000"/>
              </a:schemeClr>
            </a:solidFill>
            <a:latin typeface="Amasis MT Pro" panose="02040504050005020304"/>
          </a:endParaRPr>
        </a:p>
      </dgm:t>
    </dgm:pt>
    <dgm:pt modelId="{01A51069-B8F9-4416-A001-15AA2AD3CB90}" type="parTrans" cxnId="{0172C70C-AE73-4C12-84CB-9D7876110276}">
      <dgm:prSet/>
      <dgm:spPr/>
      <dgm:t>
        <a:bodyPr/>
        <a:lstStyle/>
        <a:p>
          <a:endParaRPr lang="en-US" sz="1100">
            <a:latin typeface="Amasis MT Pro" panose="02040504050005020304"/>
          </a:endParaRPr>
        </a:p>
      </dgm:t>
    </dgm:pt>
    <dgm:pt modelId="{DFE6C785-A0DA-484A-9E1F-AC95BA1EC0F5}" type="sibTrans" cxnId="{0172C70C-AE73-4C12-84CB-9D7876110276}">
      <dgm:prSet/>
      <dgm:spPr/>
      <dgm:t>
        <a:bodyPr/>
        <a:lstStyle/>
        <a:p>
          <a:endParaRPr lang="en-US" sz="1100">
            <a:latin typeface="Amasis MT Pro" panose="02040504050005020304"/>
          </a:endParaRPr>
        </a:p>
      </dgm:t>
    </dgm:pt>
    <dgm:pt modelId="{5A1BF732-4CE5-4869-AEE6-A5EDD2509345}" type="pres">
      <dgm:prSet presAssocID="{ED9ADFE7-673E-4012-991C-C65F2E9CF016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59248EC9-6665-44A7-A6DC-C2E706A48932}" type="pres">
      <dgm:prSet presAssocID="{9B18BC21-5B19-49FC-9B52-2DA7B27F5234}" presName="Accent4" presStyleCnt="0"/>
      <dgm:spPr/>
    </dgm:pt>
    <dgm:pt modelId="{520644EE-4F50-48ED-AD34-4C1ABC27B8D6}" type="pres">
      <dgm:prSet presAssocID="{9B18BC21-5B19-49FC-9B52-2DA7B27F5234}" presName="Accent" presStyleLbl="node1" presStyleIdx="0" presStyleCnt="4"/>
      <dgm:spPr/>
    </dgm:pt>
    <dgm:pt modelId="{042F8224-D79B-4D8A-8CAD-0125985EF96C}" type="pres">
      <dgm:prSet presAssocID="{9B18BC21-5B19-49FC-9B52-2DA7B27F5234}" presName="ParentBackground4" presStyleCnt="0"/>
      <dgm:spPr/>
    </dgm:pt>
    <dgm:pt modelId="{8028A158-ADA9-44BD-9715-18B27A6472DF}" type="pres">
      <dgm:prSet presAssocID="{9B18BC21-5B19-49FC-9B52-2DA7B27F5234}" presName="ParentBackground" presStyleLbl="fgAcc1" presStyleIdx="0" presStyleCnt="4"/>
      <dgm:spPr/>
    </dgm:pt>
    <dgm:pt modelId="{520C323A-3F2B-42FC-A6FA-806606AD36CF}" type="pres">
      <dgm:prSet presAssocID="{9B18BC21-5B19-49FC-9B52-2DA7B27F523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21264D0-F5D2-40A8-9C29-64E1338C03F5}" type="pres">
      <dgm:prSet presAssocID="{9D572C4E-5D1D-4F0F-A6A3-930785A15B15}" presName="Accent3" presStyleCnt="0"/>
      <dgm:spPr/>
    </dgm:pt>
    <dgm:pt modelId="{E898B613-F1D2-4810-8C62-BF8FF99157D4}" type="pres">
      <dgm:prSet presAssocID="{9D572C4E-5D1D-4F0F-A6A3-930785A15B15}" presName="Accent" presStyleLbl="node1" presStyleIdx="1" presStyleCnt="4"/>
      <dgm:spPr/>
    </dgm:pt>
    <dgm:pt modelId="{F67D21ED-A7DE-45AC-998C-A1063978DAE8}" type="pres">
      <dgm:prSet presAssocID="{9D572C4E-5D1D-4F0F-A6A3-930785A15B15}" presName="ParentBackground3" presStyleCnt="0"/>
      <dgm:spPr/>
    </dgm:pt>
    <dgm:pt modelId="{E5E7B4F3-559C-4D3F-BAF0-5F01BD8DAB7D}" type="pres">
      <dgm:prSet presAssocID="{9D572C4E-5D1D-4F0F-A6A3-930785A15B15}" presName="ParentBackground" presStyleLbl="fgAcc1" presStyleIdx="1" presStyleCnt="4"/>
      <dgm:spPr/>
    </dgm:pt>
    <dgm:pt modelId="{D4D03E0B-8E10-4447-8B61-3EB09D8C816E}" type="pres">
      <dgm:prSet presAssocID="{9D572C4E-5D1D-4F0F-A6A3-930785A15B1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FBB194DB-CE2E-4AD5-99F0-D92FC4FC7DE8}" type="pres">
      <dgm:prSet presAssocID="{71044E91-4354-46A8-A002-01FEFD728752}" presName="Accent2" presStyleCnt="0"/>
      <dgm:spPr/>
    </dgm:pt>
    <dgm:pt modelId="{A51B58BB-6BF0-428E-9822-656CAB8D8181}" type="pres">
      <dgm:prSet presAssocID="{71044E91-4354-46A8-A002-01FEFD728752}" presName="Accent" presStyleLbl="node1" presStyleIdx="2" presStyleCnt="4"/>
      <dgm:spPr/>
    </dgm:pt>
    <dgm:pt modelId="{B587CDCB-CEB4-4EA8-83D0-5516C6AEBA23}" type="pres">
      <dgm:prSet presAssocID="{71044E91-4354-46A8-A002-01FEFD728752}" presName="ParentBackground2" presStyleCnt="0"/>
      <dgm:spPr/>
    </dgm:pt>
    <dgm:pt modelId="{FA0CD352-31C1-4412-A673-4914DB16EE67}" type="pres">
      <dgm:prSet presAssocID="{71044E91-4354-46A8-A002-01FEFD728752}" presName="ParentBackground" presStyleLbl="fgAcc1" presStyleIdx="2" presStyleCnt="4"/>
      <dgm:spPr/>
    </dgm:pt>
    <dgm:pt modelId="{5325CCF0-6CDF-4BD9-8737-4A9AB356B590}" type="pres">
      <dgm:prSet presAssocID="{71044E91-4354-46A8-A002-01FEFD72875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3EBE2CD8-D218-47B7-8DE5-3F9D9F1BE6B1}" type="pres">
      <dgm:prSet presAssocID="{3705C035-DA52-4D69-8E38-8B09CE0D9190}" presName="Accent1" presStyleCnt="0"/>
      <dgm:spPr/>
    </dgm:pt>
    <dgm:pt modelId="{22173C82-EA39-474D-88B6-2A3F1640C516}" type="pres">
      <dgm:prSet presAssocID="{3705C035-DA52-4D69-8E38-8B09CE0D9190}" presName="Accent" presStyleLbl="node1" presStyleIdx="3" presStyleCnt="4"/>
      <dgm:spPr/>
    </dgm:pt>
    <dgm:pt modelId="{0F90EBED-F449-4139-9C4A-2384BBF91F60}" type="pres">
      <dgm:prSet presAssocID="{3705C035-DA52-4D69-8E38-8B09CE0D9190}" presName="ParentBackground1" presStyleCnt="0"/>
      <dgm:spPr/>
    </dgm:pt>
    <dgm:pt modelId="{EB0DE9C7-A674-4BA0-AA9E-C1E782A7325D}" type="pres">
      <dgm:prSet presAssocID="{3705C035-DA52-4D69-8E38-8B09CE0D9190}" presName="ParentBackground" presStyleLbl="fgAcc1" presStyleIdx="3" presStyleCnt="4"/>
      <dgm:spPr/>
    </dgm:pt>
    <dgm:pt modelId="{C92C3D50-E28A-4FD3-B998-7FDE920A719C}" type="pres">
      <dgm:prSet presAssocID="{3705C035-DA52-4D69-8E38-8B09CE0D9190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0172C70C-AE73-4C12-84CB-9D7876110276}" srcId="{ED9ADFE7-673E-4012-991C-C65F2E9CF016}" destId="{9D572C4E-5D1D-4F0F-A6A3-930785A15B15}" srcOrd="2" destOrd="0" parTransId="{01A51069-B8F9-4416-A001-15AA2AD3CB90}" sibTransId="{DFE6C785-A0DA-484A-9E1F-AC95BA1EC0F5}"/>
    <dgm:cxn modelId="{EE2EF80F-8C91-45BF-A9DA-CF5E6C1423D6}" srcId="{ED9ADFE7-673E-4012-991C-C65F2E9CF016}" destId="{9B18BC21-5B19-49FC-9B52-2DA7B27F5234}" srcOrd="3" destOrd="0" parTransId="{D5475F36-117F-4F11-B2E1-8D4DF6ED6C29}" sibTransId="{FDDDAF2A-6568-4CE2-81EA-782FBCDCFF75}"/>
    <dgm:cxn modelId="{058C921C-C00C-48E8-8203-7EF9D60E2118}" type="presOf" srcId="{71044E91-4354-46A8-A002-01FEFD728752}" destId="{5325CCF0-6CDF-4BD9-8737-4A9AB356B590}" srcOrd="1" destOrd="0" presId="urn:microsoft.com/office/officeart/2011/layout/CircleProcess"/>
    <dgm:cxn modelId="{35C6763B-2F64-4839-B5FE-49806500A562}" type="presOf" srcId="{9D572C4E-5D1D-4F0F-A6A3-930785A15B15}" destId="{D4D03E0B-8E10-4447-8B61-3EB09D8C816E}" srcOrd="1" destOrd="0" presId="urn:microsoft.com/office/officeart/2011/layout/CircleProcess"/>
    <dgm:cxn modelId="{F442C35C-F5E3-4CC1-8FA6-E3635EB2F86C}" srcId="{ED9ADFE7-673E-4012-991C-C65F2E9CF016}" destId="{71044E91-4354-46A8-A002-01FEFD728752}" srcOrd="1" destOrd="0" parTransId="{EC7A10CA-E20E-4682-9BE6-DE6F4F3FFE6B}" sibTransId="{CFBD8BAE-870E-4E59-8310-E07B8773FEB3}"/>
    <dgm:cxn modelId="{D89E8E41-52AE-413C-826C-923142B6B59B}" type="presOf" srcId="{3705C035-DA52-4D69-8E38-8B09CE0D9190}" destId="{EB0DE9C7-A674-4BA0-AA9E-C1E782A7325D}" srcOrd="0" destOrd="0" presId="urn:microsoft.com/office/officeart/2011/layout/CircleProcess"/>
    <dgm:cxn modelId="{DF2E907E-F0DE-40B9-83D0-274DD60A4E7C}" type="presOf" srcId="{71044E91-4354-46A8-A002-01FEFD728752}" destId="{FA0CD352-31C1-4412-A673-4914DB16EE67}" srcOrd="0" destOrd="0" presId="urn:microsoft.com/office/officeart/2011/layout/CircleProcess"/>
    <dgm:cxn modelId="{3295EA9F-69E9-4F01-8DBF-2641D20B470F}" type="presOf" srcId="{9B18BC21-5B19-49FC-9B52-2DA7B27F5234}" destId="{520C323A-3F2B-42FC-A6FA-806606AD36CF}" srcOrd="1" destOrd="0" presId="urn:microsoft.com/office/officeart/2011/layout/CircleProcess"/>
    <dgm:cxn modelId="{F56E1BA3-7F3F-4E3B-A476-2C966B053D4F}" srcId="{ED9ADFE7-673E-4012-991C-C65F2E9CF016}" destId="{3705C035-DA52-4D69-8E38-8B09CE0D9190}" srcOrd="0" destOrd="0" parTransId="{3E8867F4-ED9D-4DC1-88C1-7D5E3EB4B13F}" sibTransId="{451BFC70-65A5-4A43-8276-397D4452B1EB}"/>
    <dgm:cxn modelId="{D10D6ACA-2683-4291-AB13-231A9837F43C}" type="presOf" srcId="{3705C035-DA52-4D69-8E38-8B09CE0D9190}" destId="{C92C3D50-E28A-4FD3-B998-7FDE920A719C}" srcOrd="1" destOrd="0" presId="urn:microsoft.com/office/officeart/2011/layout/CircleProcess"/>
    <dgm:cxn modelId="{081E92D8-C6CB-4A9E-AD06-F44368D4B4FA}" type="presOf" srcId="{9D572C4E-5D1D-4F0F-A6A3-930785A15B15}" destId="{E5E7B4F3-559C-4D3F-BAF0-5F01BD8DAB7D}" srcOrd="0" destOrd="0" presId="urn:microsoft.com/office/officeart/2011/layout/CircleProcess"/>
    <dgm:cxn modelId="{4FA822E5-4FFE-43D0-8FC1-B0BFDB64A627}" type="presOf" srcId="{ED9ADFE7-673E-4012-991C-C65F2E9CF016}" destId="{5A1BF732-4CE5-4869-AEE6-A5EDD2509345}" srcOrd="0" destOrd="0" presId="urn:microsoft.com/office/officeart/2011/layout/CircleProcess"/>
    <dgm:cxn modelId="{328916F2-D219-4692-A511-B86B2BF4A83F}" type="presOf" srcId="{9B18BC21-5B19-49FC-9B52-2DA7B27F5234}" destId="{8028A158-ADA9-44BD-9715-18B27A6472DF}" srcOrd="0" destOrd="0" presId="urn:microsoft.com/office/officeart/2011/layout/CircleProcess"/>
    <dgm:cxn modelId="{EDF0B6C7-DDCA-42F8-A0E5-30FF903A73E3}" type="presParOf" srcId="{5A1BF732-4CE5-4869-AEE6-A5EDD2509345}" destId="{59248EC9-6665-44A7-A6DC-C2E706A48932}" srcOrd="0" destOrd="0" presId="urn:microsoft.com/office/officeart/2011/layout/CircleProcess"/>
    <dgm:cxn modelId="{DB17F191-2693-4E93-8517-D10BB4D4872F}" type="presParOf" srcId="{59248EC9-6665-44A7-A6DC-C2E706A48932}" destId="{520644EE-4F50-48ED-AD34-4C1ABC27B8D6}" srcOrd="0" destOrd="0" presId="urn:microsoft.com/office/officeart/2011/layout/CircleProcess"/>
    <dgm:cxn modelId="{E2ADE409-DC4B-43D8-A457-BF7811DDBEA4}" type="presParOf" srcId="{5A1BF732-4CE5-4869-AEE6-A5EDD2509345}" destId="{042F8224-D79B-4D8A-8CAD-0125985EF96C}" srcOrd="1" destOrd="0" presId="urn:microsoft.com/office/officeart/2011/layout/CircleProcess"/>
    <dgm:cxn modelId="{6CDD6529-4CF5-4050-86E1-5E22AC6BEAEA}" type="presParOf" srcId="{042F8224-D79B-4D8A-8CAD-0125985EF96C}" destId="{8028A158-ADA9-44BD-9715-18B27A6472DF}" srcOrd="0" destOrd="0" presId="urn:microsoft.com/office/officeart/2011/layout/CircleProcess"/>
    <dgm:cxn modelId="{9C4CE9C0-2952-4999-AC88-84DBCB91E258}" type="presParOf" srcId="{5A1BF732-4CE5-4869-AEE6-A5EDD2509345}" destId="{520C323A-3F2B-42FC-A6FA-806606AD36CF}" srcOrd="2" destOrd="0" presId="urn:microsoft.com/office/officeart/2011/layout/CircleProcess"/>
    <dgm:cxn modelId="{ACE5800F-78C2-4580-ADB5-06BCDDA83AEF}" type="presParOf" srcId="{5A1BF732-4CE5-4869-AEE6-A5EDD2509345}" destId="{421264D0-F5D2-40A8-9C29-64E1338C03F5}" srcOrd="3" destOrd="0" presId="urn:microsoft.com/office/officeart/2011/layout/CircleProcess"/>
    <dgm:cxn modelId="{DC436ECA-F6F6-4977-9C50-96543EC5B05A}" type="presParOf" srcId="{421264D0-F5D2-40A8-9C29-64E1338C03F5}" destId="{E898B613-F1D2-4810-8C62-BF8FF99157D4}" srcOrd="0" destOrd="0" presId="urn:microsoft.com/office/officeart/2011/layout/CircleProcess"/>
    <dgm:cxn modelId="{BF6A3764-CFAD-4427-A444-F94D0DA645A6}" type="presParOf" srcId="{5A1BF732-4CE5-4869-AEE6-A5EDD2509345}" destId="{F67D21ED-A7DE-45AC-998C-A1063978DAE8}" srcOrd="4" destOrd="0" presId="urn:microsoft.com/office/officeart/2011/layout/CircleProcess"/>
    <dgm:cxn modelId="{BF9B8740-F97B-41CC-930E-C5812FFB1516}" type="presParOf" srcId="{F67D21ED-A7DE-45AC-998C-A1063978DAE8}" destId="{E5E7B4F3-559C-4D3F-BAF0-5F01BD8DAB7D}" srcOrd="0" destOrd="0" presId="urn:microsoft.com/office/officeart/2011/layout/CircleProcess"/>
    <dgm:cxn modelId="{0A7C5446-13ED-4BDF-86A4-0022F9DA54E1}" type="presParOf" srcId="{5A1BF732-4CE5-4869-AEE6-A5EDD2509345}" destId="{D4D03E0B-8E10-4447-8B61-3EB09D8C816E}" srcOrd="5" destOrd="0" presId="urn:microsoft.com/office/officeart/2011/layout/CircleProcess"/>
    <dgm:cxn modelId="{8DB0382C-9A5F-44D7-AE1A-7A484FBA1188}" type="presParOf" srcId="{5A1BF732-4CE5-4869-AEE6-A5EDD2509345}" destId="{FBB194DB-CE2E-4AD5-99F0-D92FC4FC7DE8}" srcOrd="6" destOrd="0" presId="urn:microsoft.com/office/officeart/2011/layout/CircleProcess"/>
    <dgm:cxn modelId="{B31ADF3F-AD44-40AE-9764-5E404C75FCB7}" type="presParOf" srcId="{FBB194DB-CE2E-4AD5-99F0-D92FC4FC7DE8}" destId="{A51B58BB-6BF0-428E-9822-656CAB8D8181}" srcOrd="0" destOrd="0" presId="urn:microsoft.com/office/officeart/2011/layout/CircleProcess"/>
    <dgm:cxn modelId="{B18A55C7-3037-4FCB-B265-1BBA6791B3F2}" type="presParOf" srcId="{5A1BF732-4CE5-4869-AEE6-A5EDD2509345}" destId="{B587CDCB-CEB4-4EA8-83D0-5516C6AEBA23}" srcOrd="7" destOrd="0" presId="urn:microsoft.com/office/officeart/2011/layout/CircleProcess"/>
    <dgm:cxn modelId="{D68F1C5F-CD25-4B4A-9195-CEA824E3BC20}" type="presParOf" srcId="{B587CDCB-CEB4-4EA8-83D0-5516C6AEBA23}" destId="{FA0CD352-31C1-4412-A673-4914DB16EE67}" srcOrd="0" destOrd="0" presId="urn:microsoft.com/office/officeart/2011/layout/CircleProcess"/>
    <dgm:cxn modelId="{BB5060F2-D93D-4E7D-B443-4A13F663C390}" type="presParOf" srcId="{5A1BF732-4CE5-4869-AEE6-A5EDD2509345}" destId="{5325CCF0-6CDF-4BD9-8737-4A9AB356B590}" srcOrd="8" destOrd="0" presId="urn:microsoft.com/office/officeart/2011/layout/CircleProcess"/>
    <dgm:cxn modelId="{EDE1384D-22E4-41CB-A6E8-450DF7AAB41A}" type="presParOf" srcId="{5A1BF732-4CE5-4869-AEE6-A5EDD2509345}" destId="{3EBE2CD8-D218-47B7-8DE5-3F9D9F1BE6B1}" srcOrd="9" destOrd="0" presId="urn:microsoft.com/office/officeart/2011/layout/CircleProcess"/>
    <dgm:cxn modelId="{E4EE9D99-1A52-4059-97D9-0D560C1743F6}" type="presParOf" srcId="{3EBE2CD8-D218-47B7-8DE5-3F9D9F1BE6B1}" destId="{22173C82-EA39-474D-88B6-2A3F1640C516}" srcOrd="0" destOrd="0" presId="urn:microsoft.com/office/officeart/2011/layout/CircleProcess"/>
    <dgm:cxn modelId="{8F049012-5A71-459A-A075-8E178EC4FEB4}" type="presParOf" srcId="{5A1BF732-4CE5-4869-AEE6-A5EDD2509345}" destId="{0F90EBED-F449-4139-9C4A-2384BBF91F60}" srcOrd="10" destOrd="0" presId="urn:microsoft.com/office/officeart/2011/layout/CircleProcess"/>
    <dgm:cxn modelId="{8418DD6E-E3D5-4B0A-8BAA-CC8F6C50B36A}" type="presParOf" srcId="{0F90EBED-F449-4139-9C4A-2384BBF91F60}" destId="{EB0DE9C7-A674-4BA0-AA9E-C1E782A7325D}" srcOrd="0" destOrd="0" presId="urn:microsoft.com/office/officeart/2011/layout/CircleProcess"/>
    <dgm:cxn modelId="{C0A27887-669F-4792-9ED0-A1C76B5EB95D}" type="presParOf" srcId="{5A1BF732-4CE5-4869-AEE6-A5EDD2509345}" destId="{C92C3D50-E28A-4FD3-B998-7FDE920A719C}" srcOrd="11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0644EE-4F50-48ED-AD34-4C1ABC27B8D6}">
      <dsp:nvSpPr>
        <dsp:cNvPr id="0" name=""/>
        <dsp:cNvSpPr/>
      </dsp:nvSpPr>
      <dsp:spPr>
        <a:xfrm>
          <a:off x="4964179" y="531927"/>
          <a:ext cx="1409252" cy="140932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028A158-ADA9-44BD-9715-18B27A6472DF}">
      <dsp:nvSpPr>
        <dsp:cNvPr id="0" name=""/>
        <dsp:cNvSpPr/>
      </dsp:nvSpPr>
      <dsp:spPr>
        <a:xfrm>
          <a:off x="5011315" y="578913"/>
          <a:ext cx="1315584" cy="13153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accent4">
                  <a:lumMod val="75000"/>
                </a:schemeClr>
              </a:solidFill>
              <a:latin typeface="Amasis MT Pro" panose="02040504050005020304"/>
            </a:rPr>
            <a:t>Final run</a:t>
          </a:r>
          <a:endParaRPr lang="en-US" sz="1100" kern="1200" dirty="0">
            <a:solidFill>
              <a:schemeClr val="accent4">
                <a:lumMod val="75000"/>
              </a:schemeClr>
            </a:solidFill>
            <a:latin typeface="Amasis MT Pro" panose="02040504050005020304"/>
          </a:endParaRPr>
        </a:p>
      </dsp:txBody>
      <dsp:txXfrm>
        <a:off x="5199256" y="766856"/>
        <a:ext cx="939703" cy="939467"/>
      </dsp:txXfrm>
    </dsp:sp>
    <dsp:sp modelId="{E898B613-F1D2-4810-8C62-BF8FF99157D4}">
      <dsp:nvSpPr>
        <dsp:cNvPr id="0" name=""/>
        <dsp:cNvSpPr/>
      </dsp:nvSpPr>
      <dsp:spPr>
        <a:xfrm rot="2700000">
          <a:off x="3501735" y="531828"/>
          <a:ext cx="1409275" cy="140927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1488257"/>
                <a:satOff val="8966"/>
                <a:lumOff val="719"/>
                <a:alphaOff val="0"/>
                <a:shade val="51000"/>
                <a:satMod val="130000"/>
              </a:schemeClr>
            </a:gs>
            <a:gs pos="80000">
              <a:schemeClr val="accent4">
                <a:hueOff val="-1488257"/>
                <a:satOff val="8966"/>
                <a:lumOff val="719"/>
                <a:alphaOff val="0"/>
                <a:shade val="93000"/>
                <a:satMod val="130000"/>
              </a:schemeClr>
            </a:gs>
            <a:gs pos="100000">
              <a:schemeClr val="accent4">
                <a:hueOff val="-1488257"/>
                <a:satOff val="8966"/>
                <a:lumOff val="71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5E7B4F3-559C-4D3F-BAF0-5F01BD8DAB7D}">
      <dsp:nvSpPr>
        <dsp:cNvPr id="0" name=""/>
        <dsp:cNvSpPr/>
      </dsp:nvSpPr>
      <dsp:spPr>
        <a:xfrm>
          <a:off x="3554926" y="578913"/>
          <a:ext cx="1315584" cy="13153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1488257"/>
              <a:satOff val="8966"/>
              <a:lumOff val="71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accent4">
                  <a:lumMod val="75000"/>
                </a:schemeClr>
              </a:solidFill>
              <a:latin typeface="Amasis MT Pro" panose="02040504050005020304"/>
            </a:rPr>
            <a:t>Crumpling</a:t>
          </a:r>
          <a:endParaRPr lang="en-US" sz="1100" kern="1200" dirty="0">
            <a:solidFill>
              <a:schemeClr val="accent4">
                <a:lumMod val="75000"/>
              </a:schemeClr>
            </a:solidFill>
            <a:latin typeface="Amasis MT Pro" panose="02040504050005020304"/>
          </a:endParaRPr>
        </a:p>
      </dsp:txBody>
      <dsp:txXfrm>
        <a:off x="3742867" y="766856"/>
        <a:ext cx="939703" cy="939467"/>
      </dsp:txXfrm>
    </dsp:sp>
    <dsp:sp modelId="{A51B58BB-6BF0-428E-9822-656CAB8D8181}">
      <dsp:nvSpPr>
        <dsp:cNvPr id="0" name=""/>
        <dsp:cNvSpPr/>
      </dsp:nvSpPr>
      <dsp:spPr>
        <a:xfrm rot="2700000">
          <a:off x="2051390" y="531828"/>
          <a:ext cx="1409275" cy="140927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2976513"/>
                <a:satOff val="17933"/>
                <a:lumOff val="1437"/>
                <a:alphaOff val="0"/>
                <a:shade val="51000"/>
                <a:satMod val="130000"/>
              </a:schemeClr>
            </a:gs>
            <a:gs pos="80000">
              <a:schemeClr val="accent4">
                <a:hueOff val="-2976513"/>
                <a:satOff val="17933"/>
                <a:lumOff val="1437"/>
                <a:alphaOff val="0"/>
                <a:shade val="93000"/>
                <a:satMod val="130000"/>
              </a:schemeClr>
            </a:gs>
            <a:gs pos="100000">
              <a:schemeClr val="accent4">
                <a:hueOff val="-2976513"/>
                <a:satOff val="17933"/>
                <a:lumOff val="143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A0CD352-31C1-4412-A673-4914DB16EE67}">
      <dsp:nvSpPr>
        <dsp:cNvPr id="0" name=""/>
        <dsp:cNvSpPr/>
      </dsp:nvSpPr>
      <dsp:spPr>
        <a:xfrm>
          <a:off x="2098538" y="578913"/>
          <a:ext cx="1315584" cy="13153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2976513"/>
              <a:satOff val="17933"/>
              <a:lumOff val="143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tx2">
                  <a:lumMod val="75000"/>
                </a:schemeClr>
              </a:solidFill>
              <a:latin typeface="Amasis MT Pro" panose="02040504050005020304"/>
            </a:rPr>
            <a:t>Equilibration</a:t>
          </a:r>
          <a:endParaRPr lang="en-US" sz="1100" kern="1200" dirty="0">
            <a:solidFill>
              <a:schemeClr val="tx2">
                <a:lumMod val="75000"/>
              </a:schemeClr>
            </a:solidFill>
            <a:latin typeface="Amasis MT Pro" panose="02040504050005020304"/>
          </a:endParaRPr>
        </a:p>
      </dsp:txBody>
      <dsp:txXfrm>
        <a:off x="2286478" y="766856"/>
        <a:ext cx="939703" cy="939467"/>
      </dsp:txXfrm>
    </dsp:sp>
    <dsp:sp modelId="{22173C82-EA39-474D-88B6-2A3F1640C516}">
      <dsp:nvSpPr>
        <dsp:cNvPr id="0" name=""/>
        <dsp:cNvSpPr/>
      </dsp:nvSpPr>
      <dsp:spPr>
        <a:xfrm rot="2700000">
          <a:off x="595001" y="531828"/>
          <a:ext cx="1409275" cy="1409275"/>
        </a:xfrm>
        <a:prstGeom prst="teardrop">
          <a:avLst>
            <a:gd name="adj" fmla="val 100000"/>
          </a:avLst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B0DE9C7-A674-4BA0-AA9E-C1E782A7325D}">
      <dsp:nvSpPr>
        <dsp:cNvPr id="0" name=""/>
        <dsp:cNvSpPr/>
      </dsp:nvSpPr>
      <dsp:spPr>
        <a:xfrm>
          <a:off x="642149" y="578913"/>
          <a:ext cx="1315584" cy="131535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accent5">
                  <a:lumMod val="75000"/>
                </a:schemeClr>
              </a:solidFill>
              <a:latin typeface="Amasis MT Pro" panose="02040504050005020304"/>
            </a:rPr>
            <a:t>Initialization</a:t>
          </a:r>
        </a:p>
      </dsp:txBody>
      <dsp:txXfrm>
        <a:off x="830090" y="766856"/>
        <a:ext cx="939703" cy="9394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21:30:37.7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21:31:00.5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21:31:19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21:31:19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21:31:19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28T21:31:19.01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67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1089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027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9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7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9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922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15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8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6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56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7655" y="1655521"/>
            <a:ext cx="5344675" cy="167975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rgbClr val="FFC000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7655" y="3485195"/>
            <a:ext cx="5344675" cy="1100512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E8628-89EB-48EA-821B-6A9D088CBC1C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036D-B853-42F1-86A0-5098C3EC0C5A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946A8-64F8-4A79-A356-B42DE1433B59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60E2-B4AC-4CD5-80B2-E4C4724E087D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6480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03F1D-6195-4169-BD64-BEDC6DBB02F7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311" y="281175"/>
            <a:ext cx="6861138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11" y="1044701"/>
            <a:ext cx="6861138" cy="3663766"/>
          </a:xfrm>
        </p:spPr>
        <p:txBody>
          <a:bodyPr/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4B0A9-41DA-4774-AB21-F3E75B967BE0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FE6C8-8056-4F3F-9034-9F70679305AB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7E9B9-F18A-4234-B1DE-B2A46D385311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79" y="28117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7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7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B29B0-8D12-45AA-A4D7-5C89BE0DB415}" type="datetime1">
              <a:rPr lang="en-US" smtClean="0"/>
              <a:t>5/13/2023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FA70F-DACC-485C-B452-A0A758AFA85F}" type="datetime1">
              <a:rPr lang="en-US" smtClean="0"/>
              <a:t>5/13/2023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19592-1019-49EC-B467-959F9B0ECD52}" type="datetime1">
              <a:rPr lang="en-US" smtClean="0"/>
              <a:t>5/13/2023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5CC6C-9BF2-46E1-BAB1-7C4275793A54}" type="datetime1">
              <a:rPr lang="en-US" smtClean="0"/>
              <a:t>5/13/2023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 400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7687">
              <a:schemeClr val="accent2">
                <a:lumMod val="20000"/>
                <a:lumOff val="80000"/>
              </a:schemeClr>
            </a:gs>
            <a:gs pos="31293">
              <a:schemeClr val="bg1"/>
            </a:gs>
            <a:gs pos="74000">
              <a:schemeClr val="accent5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C1847-F9D9-45F1-B013-11BF4CE3C309}" type="datetime1">
              <a:rPr lang="en-US" smtClean="0"/>
              <a:t>5/13/2023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 400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3.png"/><Relationship Id="rId3" Type="http://schemas.openxmlformats.org/officeDocument/2006/relationships/customXml" Target="../ink/ink3.xml"/><Relationship Id="rId38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37" Type="http://schemas.openxmlformats.org/officeDocument/2006/relationships/image" Target="../media/image5.png"/><Relationship Id="rId40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5.wmf"/><Relationship Id="rId3" Type="http://schemas.openxmlformats.org/officeDocument/2006/relationships/customXml" Target="../ink/ink4.xml"/><Relationship Id="rId38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37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6.wmf"/><Relationship Id="rId3" Type="http://schemas.openxmlformats.org/officeDocument/2006/relationships/customXml" Target="../ink/ink5.xml"/><Relationship Id="rId38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37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9" Type="http://schemas.openxmlformats.org/officeDocument/2006/relationships/image" Target="../media/image27.wmf"/><Relationship Id="rId3" Type="http://schemas.openxmlformats.org/officeDocument/2006/relationships/customXml" Target="../ink/ink6.xml"/><Relationship Id="rId38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37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wmf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wmf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wmf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.png"/><Relationship Id="rId7" Type="http://schemas.openxmlformats.org/officeDocument/2006/relationships/image" Target="../media/image34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4.png"/><Relationship Id="rId9" Type="http://schemas.openxmlformats.org/officeDocument/2006/relationships/image" Target="../media/image36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emf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9.png"/><Relationship Id="rId7" Type="http://schemas.openxmlformats.org/officeDocument/2006/relationships/image" Target="../media/image45.w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6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oleObject" Target="../embeddings/oleObject1.bin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3.png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Relationship Id="rId14" Type="http://schemas.openxmlformats.org/officeDocument/2006/relationships/image" Target="../media/image1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849317B-1B8F-FCD3-3378-0A5AF8C5BFA1}"/>
                  </a:ext>
                </a:extLst>
              </p14:cNvPr>
              <p14:cNvContentPartPr/>
              <p14:nvPr/>
            </p14:nvContentPartPr>
            <p14:xfrm>
              <a:off x="1235351" y="1707131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849317B-1B8F-FCD3-3378-0A5AF8C5BFA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7711" y="168913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062F7CC-10CE-01A7-25D5-856CBA419FE5}"/>
                  </a:ext>
                </a:extLst>
              </p14:cNvPr>
              <p14:cNvContentPartPr/>
              <p14:nvPr/>
            </p14:nvContentPartPr>
            <p14:xfrm>
              <a:off x="6879071" y="2657171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062F7CC-10CE-01A7-25D5-856CBA419F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61431" y="2639171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Subtitle 17">
            <a:extLst>
              <a:ext uri="{FF2B5EF4-FFF2-40B4-BE49-F238E27FC236}">
                <a16:creationId xmlns:a16="http://schemas.microsoft.com/office/drawing/2014/main" id="{31A9D9A7-44CE-49A7-5C34-56830E76A9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A19DD5-959F-2FF4-5AD1-BCF7E91DC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8251" y="0"/>
            <a:ext cx="9125794" cy="5143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1C4A49E-CA3A-E69E-2B02-E91B91495B1D}"/>
              </a:ext>
            </a:extLst>
          </p:cNvPr>
          <p:cNvSpPr txBox="1"/>
          <p:nvPr/>
        </p:nvSpPr>
        <p:spPr>
          <a:xfrm>
            <a:off x="3538413" y="1885409"/>
            <a:ext cx="50301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by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MD. FARHAN – 1710035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masis MT Pro Medium" panose="02040604050005020304" pitchFamily="18" charset="0"/>
                <a:cs typeface="Times New Roman" panose="02020603050405020304" pitchFamily="18" charset="0"/>
              </a:rPr>
              <a:t>and</a:t>
            </a:r>
            <a:endParaRPr lang="en-US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Amasis MT Pro Medium" panose="02040604050005020304" pitchFamily="18" charset="0"/>
              </a:rPr>
              <a:t>MD. SHAHED HOSSAIN SOHAN - 1710043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470021B8-6E03-5C5E-38BD-2F3A87F72B3C}"/>
              </a:ext>
            </a:extLst>
          </p:cNvPr>
          <p:cNvSpPr txBox="1">
            <a:spLocks/>
          </p:cNvSpPr>
          <p:nvPr/>
        </p:nvSpPr>
        <p:spPr>
          <a:xfrm>
            <a:off x="650669" y="4018841"/>
            <a:ext cx="7787954" cy="99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highlight>
                  <a:srgbClr val="000000"/>
                </a:highlight>
                <a:latin typeface="Amasis MT Pro Medium" panose="02040604050005020304" pitchFamily="18" charset="0"/>
                <a:cs typeface="Times New Roman" panose="02020603050405020304" pitchFamily="18" charset="0"/>
              </a:rPr>
              <a:t>under the supervision of</a:t>
            </a:r>
          </a:p>
          <a:p>
            <a:pPr algn="ctr"/>
            <a:r>
              <a:rPr lang="en-US" sz="1800" dirty="0">
                <a:highlight>
                  <a:srgbClr val="000000"/>
                </a:highlight>
                <a:latin typeface="Amasis MT Pro Medium" panose="02040604050005020304" pitchFamily="18" charset="0"/>
                <a:cs typeface="Times New Roman" panose="02020603050405020304" pitchFamily="18" charset="0"/>
              </a:rPr>
              <a:t>DR. MD. ASHIQUR RAHMAN</a:t>
            </a:r>
          </a:p>
          <a:p>
            <a:pPr algn="ctr"/>
            <a:r>
              <a:rPr lang="en-US" sz="1050" dirty="0">
                <a:highlight>
                  <a:srgbClr val="000000"/>
                </a:highlight>
                <a:latin typeface="Amasis MT Pro Medium" panose="02040604050005020304" pitchFamily="18" charset="0"/>
                <a:cs typeface="Times New Roman" panose="02020603050405020304" pitchFamily="18" charset="0"/>
              </a:rPr>
              <a:t>Professor, Dept. of Mechanical Engineering</a:t>
            </a:r>
            <a:br>
              <a:rPr lang="en-US" sz="1050" dirty="0">
                <a:highlight>
                  <a:srgbClr val="000000"/>
                </a:highlight>
                <a:latin typeface="Amasis MT Pro Medium" panose="02040604050005020304" pitchFamily="18" charset="0"/>
                <a:cs typeface="Times New Roman" panose="02020603050405020304" pitchFamily="18" charset="0"/>
              </a:rPr>
            </a:br>
            <a:r>
              <a:rPr lang="en-US" sz="1050" dirty="0">
                <a:highlight>
                  <a:srgbClr val="000000"/>
                </a:highlight>
                <a:latin typeface="Amasis MT Pro Medium" panose="02040604050005020304" pitchFamily="18" charset="0"/>
                <a:cs typeface="Times New Roman" panose="02020603050405020304" pitchFamily="18" charset="0"/>
              </a:rPr>
              <a:t>Bangladesh University of Engineering &amp; Technology</a:t>
            </a:r>
          </a:p>
          <a:p>
            <a:pPr algn="ctr"/>
            <a:endParaRPr lang="en-US" dirty="0">
              <a:highlight>
                <a:srgbClr val="00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4A7497-9481-A262-B011-C52011B9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pPr/>
              <a:t>1</a:t>
            </a:fld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231" y="449936"/>
            <a:ext cx="86768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highlight>
                  <a:srgbClr val="000000"/>
                </a:highlight>
                <a:latin typeface="Amasis MT Pro Medium" panose="02040604050005020304" pitchFamily="18" charset="0"/>
                <a:cs typeface="Times New Roman" panose="02020603050405020304" pitchFamily="18" charset="0"/>
              </a:rPr>
              <a:t>Analysis of Mechanical Properties of Crumpled Graphene: A Molecular Dynamics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2BE2D4-B3BC-9F39-E93D-261EB2769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6954D-A4D7-8D5D-88A7-BEEADCAD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10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0" y="1095042"/>
            <a:ext cx="312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masis MT Pro" panose="02040504050005020304" pitchFamily="18" charset="0"/>
              </a:rPr>
              <a:t>Tensile Loading </a:t>
            </a:r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460826" y="4338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3350360" y="4275331"/>
            <a:ext cx="3736698" cy="41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masis MT Pro" panose="02040504050005020304" pitchFamily="18" charset="0"/>
              </a:rPr>
              <a:t>Displacement control method</a:t>
            </a:r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SIMULATION &amp; METHODOLOGY</a:t>
            </a:r>
          </a:p>
        </p:txBody>
      </p:sp>
      <p:pic>
        <p:nvPicPr>
          <p:cNvPr id="4" name="tensile">
            <a:hlinkClick r:id="" action="ppaction://media"/>
            <a:extLst>
              <a:ext uri="{FF2B5EF4-FFF2-40B4-BE49-F238E27FC236}">
                <a16:creationId xmlns:a16="http://schemas.microsoft.com/office/drawing/2014/main" id="{15FB25B7-C8A5-947A-E5B8-BD588A464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96691" y="1457949"/>
            <a:ext cx="3756509" cy="28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2BE2D4-B3BC-9F39-E93D-261EB276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6954D-A4D7-8D5D-88A7-BEEADCAD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11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31975" y="1051050"/>
            <a:ext cx="65571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masis MT Pro" panose="02040504050005020304" pitchFamily="18" charset="0"/>
              </a:rPr>
              <a:t>Compressive Loading and </a:t>
            </a:r>
          </a:p>
          <a:p>
            <a:pPr algn="just">
              <a:buClr>
                <a:srgbClr val="FF0000"/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masis MT Pro" panose="02040504050005020304" pitchFamily="18" charset="0"/>
              </a:rPr>
              <a:t>unloading </a:t>
            </a:r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460826" y="4338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79056" y="1806862"/>
            <a:ext cx="2985876" cy="413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C00000"/>
                </a:solidFill>
                <a:latin typeface="Amasis MT Pro" panose="02040504050005020304" pitchFamily="18" charset="0"/>
              </a:rPr>
              <a:t>Displacement control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140863" y="2734770"/>
            <a:ext cx="298587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n-US" sz="1100" b="1" dirty="0">
                <a:latin typeface="Amasis MT Pro" panose="02040504050005020304" pitchFamily="18" charset="0"/>
              </a:rPr>
              <a:t>Parameters: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Amasis MT Pro" panose="02040504050005020304" pitchFamily="18" charset="0"/>
              </a:rPr>
              <a:t>Strain rate: 0.02 ps</a:t>
            </a:r>
            <a:r>
              <a:rPr lang="en-US" sz="1100" baseline="30000" dirty="0">
                <a:latin typeface="Amasis MT Pro" panose="02040504050005020304" pitchFamily="18" charset="0"/>
              </a:rPr>
              <a:t>-1</a:t>
            </a:r>
            <a:r>
              <a:rPr lang="en-US" sz="1100" dirty="0">
                <a:latin typeface="Amasis MT Pro" panose="02040504050005020304" pitchFamily="18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en-US" sz="1100" dirty="0" err="1">
                <a:latin typeface="Amasis MT Pro" panose="02040504050005020304" pitchFamily="18" charset="0"/>
              </a:rPr>
              <a:t>Timesteps</a:t>
            </a:r>
            <a:r>
              <a:rPr lang="en-US" sz="1100" dirty="0">
                <a:latin typeface="Amasis MT Pro" panose="02040504050005020304" pitchFamily="18" charset="0"/>
              </a:rPr>
              <a:t>: 0.0002ps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Amasis MT Pro" panose="02040504050005020304" pitchFamily="18" charset="0"/>
              </a:rPr>
              <a:t>Relaxation: 30ps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Amasis MT Pro" panose="02040504050005020304" pitchFamily="18" charset="0"/>
              </a:rPr>
              <a:t>Temperature: 300 K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Amasis MT Pro" panose="02040504050005020304" pitchFamily="18" charset="0"/>
              </a:rPr>
              <a:t>Boundary Condition: s p </a:t>
            </a:r>
            <a:r>
              <a:rPr lang="en-US" sz="1100" dirty="0" err="1">
                <a:latin typeface="Amasis MT Pro" panose="02040504050005020304" pitchFamily="18" charset="0"/>
              </a:rPr>
              <a:t>p</a:t>
            </a:r>
            <a:r>
              <a:rPr lang="en-US" sz="1100" dirty="0">
                <a:latin typeface="Amasis MT Pro" panose="02040504050005020304" pitchFamily="18" charset="0"/>
              </a:rPr>
              <a:t>  </a:t>
            </a:r>
          </a:p>
          <a:p>
            <a:pPr algn="just">
              <a:lnSpc>
                <a:spcPct val="150000"/>
              </a:lnSpc>
            </a:pPr>
            <a:endParaRPr lang="en-US" sz="1100" dirty="0">
              <a:latin typeface="Amasis MT Pro" panose="020405040500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3511263" y="4329655"/>
            <a:ext cx="5629676" cy="787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sz="1600" b="1" dirty="0">
                <a:latin typeface="Amasis MT Pro" panose="02040504050005020304" pitchFamily="18" charset="0"/>
              </a:rPr>
              <a:t>Figure 04: </a:t>
            </a:r>
            <a:r>
              <a:rPr lang="en-US" sz="1600" dirty="0">
                <a:latin typeface="Amasis MT Pro" panose="02040504050005020304" pitchFamily="18" charset="0"/>
              </a:rPr>
              <a:t>Compressive load along y axis by displacement control method </a:t>
            </a:r>
          </a:p>
        </p:txBody>
      </p:sp>
      <p:pic>
        <p:nvPicPr>
          <p:cNvPr id="16" name="Picture 15"/>
          <p:cNvPicPr/>
          <p:nvPr/>
        </p:nvPicPr>
        <p:blipFill rotWithShape="1">
          <a:blip r:embed="rId4"/>
          <a:srcRect l="14557" t="18404" r="15936" b="17961"/>
          <a:stretch/>
        </p:blipFill>
        <p:spPr bwMode="auto">
          <a:xfrm>
            <a:off x="4877410" y="1065331"/>
            <a:ext cx="4262309" cy="33388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3511263" y="3138543"/>
            <a:ext cx="1309390" cy="1103001"/>
            <a:chOff x="3860485" y="2539496"/>
            <a:chExt cx="1309390" cy="1103001"/>
          </a:xfrm>
        </p:grpSpPr>
        <p:cxnSp>
          <p:nvCxnSpPr>
            <p:cNvPr id="6" name="Straight Arrow Connector 5"/>
            <p:cNvCxnSpPr/>
            <p:nvPr/>
          </p:nvCxnSpPr>
          <p:spPr>
            <a:xfrm flipV="1">
              <a:off x="4405740" y="2539496"/>
              <a:ext cx="0" cy="69207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25" idx="1"/>
            </p:cNvCxnSpPr>
            <p:nvPr/>
          </p:nvCxnSpPr>
          <p:spPr>
            <a:xfrm flipH="1">
              <a:off x="3860485" y="3222789"/>
              <a:ext cx="550465" cy="41970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405740" y="3230650"/>
              <a:ext cx="7641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" name="Straight Arrow Connector 21"/>
          <p:cNvCxnSpPr/>
          <p:nvPr/>
        </p:nvCxnSpPr>
        <p:spPr>
          <a:xfrm flipH="1">
            <a:off x="5946345" y="1998402"/>
            <a:ext cx="0" cy="685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56518" y="2893672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sis MT Pro" panose="02040504050005020304" pitchFamily="18" charset="0"/>
              </a:rPr>
              <a:t>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11263" y="4087655"/>
            <a:ext cx="263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sis MT Pro" panose="02040504050005020304" pitchFamily="18" charset="0"/>
              </a:rPr>
              <a:t>z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595344" y="382253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sis MT Pro" panose="02040504050005020304" pitchFamily="18" charset="0"/>
              </a:rPr>
              <a:t>x</a:t>
            </a:r>
          </a:p>
        </p:txBody>
      </p:sp>
      <p:sp>
        <p:nvSpPr>
          <p:cNvPr id="27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SIMULATION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2801203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2BE2D4-B3BC-9F39-E93D-261EB2769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6954D-A4D7-8D5D-88A7-BEEADCAD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-1" y="1095042"/>
            <a:ext cx="4113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masis MT Pro" panose="02040504050005020304" pitchFamily="18" charset="0"/>
              </a:rPr>
              <a:t>Compressive Loading </a:t>
            </a:r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460826" y="4338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3350360" y="4275331"/>
            <a:ext cx="3736698" cy="41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rgbClr val="FF0000"/>
                </a:solidFill>
                <a:latin typeface="Amasis MT Pro" panose="02040504050005020304" pitchFamily="18" charset="0"/>
              </a:rPr>
              <a:t>Displacement control method</a:t>
            </a:r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SIMULATION &amp; METHODOLOGY</a:t>
            </a:r>
          </a:p>
        </p:txBody>
      </p:sp>
      <p:pic>
        <p:nvPicPr>
          <p:cNvPr id="5" name="compressive">
            <a:hlinkClick r:id="" action="ppaction://media"/>
            <a:extLst>
              <a:ext uri="{FF2B5EF4-FFF2-40B4-BE49-F238E27FC236}">
                <a16:creationId xmlns:a16="http://schemas.microsoft.com/office/drawing/2014/main" id="{E70D8A73-8408-981B-1505-90992508D6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16500" y="1530183"/>
            <a:ext cx="3736700" cy="28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97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3150" cy="1044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BC1A655-CB57-70EB-B4AD-6CF22B8C045D}"/>
                  </a:ext>
                </a:extLst>
              </p14:cNvPr>
              <p14:cNvContentPartPr/>
              <p14:nvPr/>
            </p14:nvContentPartPr>
            <p14:xfrm>
              <a:off x="3800126" y="2921411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BC1A655-CB57-70EB-B4AD-6CF22B8C04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82486" y="2903411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21B86BD-DD24-E389-F932-F65726EC6EE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D9E009D-1856-C2A7-3A8B-1CDB0C6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Fracture under Uniaxial Tensile Load on Non-porous CGs 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0" y="1548785"/>
            <a:ext cx="3961180" cy="359028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189122" y="4405680"/>
            <a:ext cx="4424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masis MT Pro"/>
              </a:rPr>
              <a:t>Figure 05:</a:t>
            </a:r>
            <a:r>
              <a:rPr lang="en-US" sz="1400" dirty="0">
                <a:latin typeface="Amasis MT Pro"/>
              </a:rPr>
              <a:t> Variation of stress as a function of strain at different levels of crumpling in graphene. </a:t>
            </a:r>
            <a:endParaRPr lang="en-US" sz="1400" i="1" dirty="0">
              <a:latin typeface="Amasis MT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57568" y="1521851"/>
            <a:ext cx="4410173" cy="31008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347133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3150" cy="1044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BC1A655-CB57-70EB-B4AD-6CF22B8C045D}"/>
                  </a:ext>
                </a:extLst>
              </p14:cNvPr>
              <p14:cNvContentPartPr/>
              <p14:nvPr/>
            </p14:nvContentPartPr>
            <p14:xfrm>
              <a:off x="3800126" y="2921411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BC1A655-CB57-70EB-B4AD-6CF22B8C04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82486" y="2903411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21B86BD-DD24-E389-F932-F65726EC6EE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D9E009D-1856-C2A7-3A8B-1CDB0C6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/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" t="9961" r="8518" b="394"/>
          <a:stretch/>
        </p:blipFill>
        <p:spPr>
          <a:xfrm>
            <a:off x="2434130" y="1675669"/>
            <a:ext cx="3961181" cy="33832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02646" y="1751860"/>
            <a:ext cx="198415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1400" b="1" dirty="0">
                <a:latin typeface="Amasis MT Pro"/>
              </a:rPr>
              <a:t>Figure 06: </a:t>
            </a:r>
            <a:r>
              <a:rPr lang="en-US" sz="1400" dirty="0">
                <a:latin typeface="Amasis MT Pro"/>
              </a:rPr>
              <a:t>Variation of stress as a function of strain for </a:t>
            </a:r>
            <a:r>
              <a:rPr lang="en-US" sz="1400" dirty="0">
                <a:solidFill>
                  <a:srgbClr val="FF0000"/>
                </a:solidFill>
                <a:latin typeface="Amasis MT Pro"/>
              </a:rPr>
              <a:t>flat graphene </a:t>
            </a:r>
            <a:r>
              <a:rPr lang="en-US" sz="1400" dirty="0">
                <a:latin typeface="Amasis MT Pro"/>
              </a:rPr>
              <a:t>at different levels of porosity.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018516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Fracture under Uniaxial Tensile Load on Porous CGs 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679091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3150" cy="1044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BC1A655-CB57-70EB-B4AD-6CF22B8C045D}"/>
                  </a:ext>
                </a:extLst>
              </p14:cNvPr>
              <p14:cNvContentPartPr/>
              <p14:nvPr/>
            </p14:nvContentPartPr>
            <p14:xfrm>
              <a:off x="3800126" y="2921411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BC1A655-CB57-70EB-B4AD-6CF22B8C04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82486" y="2903411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21B86BD-DD24-E389-F932-F65726EC6EE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D9E009D-1856-C2A7-3A8B-1CDB0C6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15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/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" t="9920" r="8435" b="3240"/>
          <a:stretch/>
        </p:blipFill>
        <p:spPr>
          <a:xfrm>
            <a:off x="12077" y="1473714"/>
            <a:ext cx="3788049" cy="33832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26402" y="1545051"/>
            <a:ext cx="4547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1000"/>
              </a:spcAft>
            </a:pPr>
            <a:r>
              <a:rPr lang="en-US" sz="1400" b="1" dirty="0">
                <a:latin typeface="Amasis MT Pro"/>
              </a:rPr>
              <a:t>Figure 07: </a:t>
            </a:r>
            <a:r>
              <a:rPr lang="en-US" sz="1400" dirty="0">
                <a:latin typeface="Amasis MT Pro"/>
              </a:rPr>
              <a:t>Variation of stress with strain in case of a CG with </a:t>
            </a:r>
            <a:r>
              <a:rPr lang="en-US" sz="1400" dirty="0">
                <a:solidFill>
                  <a:srgbClr val="FF0000"/>
                </a:solidFill>
                <a:latin typeface="Amasis MT Pro"/>
              </a:rPr>
              <a:t>19.3</a:t>
            </a:r>
            <a:r>
              <a:rPr lang="en-US" sz="1400" dirty="0">
                <a:latin typeface="Amasis MT Pro"/>
              </a:rPr>
              <a:t> Å at different porosity level.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Fracture under Uniaxial Tensile Load on Porous CGs 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295663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53150" cy="1044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BC1A655-CB57-70EB-B4AD-6CF22B8C045D}"/>
                  </a:ext>
                </a:extLst>
              </p14:cNvPr>
              <p14:cNvContentPartPr/>
              <p14:nvPr/>
            </p14:nvContentPartPr>
            <p14:xfrm>
              <a:off x="3800126" y="2921411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BC1A655-CB57-70EB-B4AD-6CF22B8C045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82486" y="2903411"/>
                <a:ext cx="36000" cy="36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E21B86BD-DD24-E389-F932-F65726EC6EE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8083204" y="22142"/>
            <a:ext cx="1060796" cy="1005927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3D9E009D-1856-C2A7-3A8B-1CDB0C6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61180" y="1527495"/>
            <a:ext cx="45299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1000"/>
              </a:spcAft>
            </a:pPr>
            <a:r>
              <a:rPr lang="en-US" sz="1400" b="1" dirty="0">
                <a:latin typeface="Amasis MT Pro"/>
              </a:rPr>
              <a:t>Figure 08: </a:t>
            </a:r>
            <a:r>
              <a:rPr lang="en-US" sz="1400" dirty="0">
                <a:latin typeface="Amasis MT Pro"/>
              </a:rPr>
              <a:t>Variation of stress with strain in case of a CG with </a:t>
            </a:r>
            <a:r>
              <a:rPr lang="en-US" sz="1400" dirty="0">
                <a:solidFill>
                  <a:srgbClr val="FF0000"/>
                </a:solidFill>
                <a:latin typeface="Amasis MT Pro"/>
              </a:rPr>
              <a:t>14.7 Å</a:t>
            </a:r>
            <a:r>
              <a:rPr lang="en-US" sz="1400" dirty="0">
                <a:latin typeface="Amasis MT Pro"/>
              </a:rPr>
              <a:t> at different porosity level.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Fracture under Uniaxial Tensile Load on Porous CGs 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8013"/>
            <a:ext cx="3800126" cy="339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908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587D-480F-C856-21D5-F7E58BA8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2241C-78FF-ED34-7DCF-E0A6795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6340" y="1545050"/>
            <a:ext cx="4810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1400" b="1" dirty="0">
                <a:latin typeface="Amasis MT Pro"/>
              </a:rPr>
              <a:t>Figure 09: </a:t>
            </a:r>
            <a:r>
              <a:rPr lang="en-US" sz="1400" dirty="0">
                <a:latin typeface="Amasis MT Pro"/>
              </a:rPr>
              <a:t>Variation of stress with strain in case of a CG with </a:t>
            </a:r>
            <a:r>
              <a:rPr lang="en-US" sz="1400" dirty="0">
                <a:solidFill>
                  <a:srgbClr val="FF0000"/>
                </a:solidFill>
                <a:latin typeface="Amasis MT Pro"/>
              </a:rPr>
              <a:t>7.6 Å</a:t>
            </a:r>
            <a:r>
              <a:rPr lang="en-US" sz="1400" dirty="0">
                <a:latin typeface="Amasis MT Pro"/>
              </a:rPr>
              <a:t> at different porosity level.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64589" y="2913901"/>
            <a:ext cx="4275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99"/>
                </a:solidFill>
              </a:rPr>
              <a:t>Porosity   ,  Stress                       </a:t>
            </a:r>
          </a:p>
          <a:p>
            <a:endParaRPr lang="en-US" dirty="0">
              <a:solidFill>
                <a:srgbClr val="000099"/>
              </a:solidFill>
            </a:endParaRPr>
          </a:p>
          <a:p>
            <a:endParaRPr lang="en-US" dirty="0">
              <a:solidFill>
                <a:srgbClr val="000099"/>
              </a:solidFill>
            </a:endParaRPr>
          </a:p>
          <a:p>
            <a:r>
              <a:rPr lang="en-US" dirty="0">
                <a:solidFill>
                  <a:srgbClr val="000099"/>
                </a:solidFill>
              </a:rPr>
              <a:t>Porosity   ,Stress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478192" y="2842292"/>
            <a:ext cx="3122217" cy="1244836"/>
            <a:chOff x="5488230" y="1216161"/>
            <a:chExt cx="3122217" cy="1244836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5488230" y="1350110"/>
              <a:ext cx="0" cy="3054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404460" y="1381294"/>
              <a:ext cx="0" cy="3160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5488230" y="2113635"/>
              <a:ext cx="0" cy="3054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6251755" y="2155587"/>
              <a:ext cx="0" cy="3054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6539601" y="1502815"/>
              <a:ext cx="933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7473395" y="1216161"/>
              <a:ext cx="1137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7030A0"/>
                  </a:solidFill>
                  <a:latin typeface="Amasis MT Pro" panose="02040504050005020304"/>
                </a:rPr>
                <a:t>Critical Radius</a:t>
              </a:r>
            </a:p>
          </p:txBody>
        </p:sp>
        <p:sp>
          <p:nvSpPr>
            <p:cNvPr id="28" name="Bent Arrow 27"/>
            <p:cNvSpPr/>
            <p:nvPr/>
          </p:nvSpPr>
          <p:spPr>
            <a:xfrm rot="10800000">
              <a:off x="6535425" y="1972187"/>
              <a:ext cx="1526039" cy="414116"/>
            </a:xfrm>
            <a:prstGeom prst="bentArrow">
              <a:avLst>
                <a:gd name="adj1" fmla="val 25000"/>
                <a:gd name="adj2" fmla="val 27673"/>
                <a:gd name="adj3" fmla="val 25000"/>
                <a:gd name="adj4" fmla="val 4375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1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Fracture under Uniaxial Tensile Load on Porous CGs 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  <p:pic>
        <p:nvPicPr>
          <p:cNvPr id="26" name="Picture 2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0" y="1408217"/>
            <a:ext cx="3839710" cy="346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48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587D-480F-C856-21D5-F7E58BA8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2241C-78FF-ED34-7DCF-E0A6795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18</a:t>
            </a:fld>
            <a:endParaRPr 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7162946"/>
              </p:ext>
            </p:extLst>
          </p:nvPr>
        </p:nvGraphicFramePr>
        <p:xfrm>
          <a:off x="1186388" y="1210049"/>
          <a:ext cx="7045387" cy="3547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7530">
                  <a:extLst>
                    <a:ext uri="{9D8B030D-6E8A-4147-A177-3AD203B41FA5}">
                      <a16:colId xmlns:a16="http://schemas.microsoft.com/office/drawing/2014/main" val="2659124834"/>
                    </a:ext>
                  </a:extLst>
                </a:gridCol>
                <a:gridCol w="1657530">
                  <a:extLst>
                    <a:ext uri="{9D8B030D-6E8A-4147-A177-3AD203B41FA5}">
                      <a16:colId xmlns:a16="http://schemas.microsoft.com/office/drawing/2014/main" val="2635307798"/>
                    </a:ext>
                  </a:extLst>
                </a:gridCol>
                <a:gridCol w="1858301">
                  <a:extLst>
                    <a:ext uri="{9D8B030D-6E8A-4147-A177-3AD203B41FA5}">
                      <a16:colId xmlns:a16="http://schemas.microsoft.com/office/drawing/2014/main" val="2095693896"/>
                    </a:ext>
                  </a:extLst>
                </a:gridCol>
                <a:gridCol w="1872026">
                  <a:extLst>
                    <a:ext uri="{9D8B030D-6E8A-4147-A177-3AD203B41FA5}">
                      <a16:colId xmlns:a16="http://schemas.microsoft.com/office/drawing/2014/main" val="2609858266"/>
                    </a:ext>
                  </a:extLst>
                </a:gridCol>
              </a:tblGrid>
              <a:tr h="59817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asis MT Pro" panose="02040504050005020304"/>
                        </a:rPr>
                        <a:t>Crumpling Radius,</a:t>
                      </a:r>
                      <a:r>
                        <a:rPr lang="en-US" baseline="0" dirty="0">
                          <a:latin typeface="Amasis MT Pro" panose="02040504050005020304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latin typeface="Amasis MT Pro" panose="02040504050005020304"/>
                        </a:rPr>
                        <a:t>Å</a:t>
                      </a:r>
                      <a:endParaRPr lang="en-US" dirty="0">
                        <a:latin typeface="Amasis MT Pro" panose="02040504050005020304"/>
                      </a:endParaRP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Fracture Toughness, </a:t>
                      </a:r>
                      <a:r>
                        <a:rPr lang="en-US" dirty="0" err="1">
                          <a:latin typeface="Amasis MT Pro" panose="02040504050005020304"/>
                        </a:rPr>
                        <a:t>GPa</a:t>
                      </a:r>
                      <a:endParaRPr lang="en-US" dirty="0">
                        <a:solidFill>
                          <a:schemeClr val="tx1"/>
                        </a:solidFill>
                        <a:latin typeface="Amasis MT Pro" panose="02040504050005020304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3362"/>
                  </a:ext>
                </a:extLst>
              </a:tr>
              <a:tr h="754885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latin typeface="Amasis MT Pro" panose="02040504050005020304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Non porous Graphene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masis MT Pro" panose="02040504050005020304"/>
                        </a:rPr>
                        <a:t>With 10% porosity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With 20% porosity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381688"/>
                  </a:ext>
                </a:extLst>
              </a:tr>
              <a:tr h="3379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Infinite (Flat)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120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50</a:t>
                      </a:r>
                    </a:p>
                  </a:txBody>
                  <a:tcP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30</a:t>
                      </a: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05324921"/>
                  </a:ext>
                </a:extLst>
              </a:tr>
              <a:tr h="3379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24.3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13.7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7.2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9544705"/>
                  </a:ext>
                </a:extLst>
              </a:tr>
              <a:tr h="3379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19.3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10.5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3909744"/>
                  </a:ext>
                </a:extLst>
              </a:tr>
              <a:tr h="3379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14.7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3.5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0942492"/>
                  </a:ext>
                </a:extLst>
              </a:tr>
              <a:tr h="3379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12.3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29.5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14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2763076"/>
                  </a:ext>
                </a:extLst>
              </a:tr>
              <a:tr h="33799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7.6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49.5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Amasis MT Pro" panose="02040504050005020304"/>
                        </a:rPr>
                        <a:t>26</a:t>
                      </a:r>
                    </a:p>
                  </a:txBody>
                  <a:tcP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18</a:t>
                      </a: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864933"/>
                  </a:ext>
                </a:extLst>
              </a:tr>
            </a:tbl>
          </a:graphicData>
        </a:graphic>
      </p:graphicFrame>
      <p:sp>
        <p:nvSpPr>
          <p:cNvPr id="26" name="Up Arrow 25"/>
          <p:cNvSpPr/>
          <p:nvPr/>
        </p:nvSpPr>
        <p:spPr>
          <a:xfrm flipV="1">
            <a:off x="929300" y="2827074"/>
            <a:ext cx="129191" cy="1538286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 rot="10800000">
            <a:off x="8410274" y="2724455"/>
            <a:ext cx="100712" cy="871762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8417188" y="3912625"/>
            <a:ext cx="94447" cy="854638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 txBox="1">
            <a:spLocks/>
          </p:cNvSpPr>
          <p:nvPr/>
        </p:nvSpPr>
        <p:spPr>
          <a:xfrm>
            <a:off x="0" y="4872099"/>
            <a:ext cx="10597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40504050005020304"/>
              </a:rPr>
              <a:t>ME 400</a:t>
            </a:r>
            <a:endParaRPr lang="en-US" dirty="0">
              <a:latin typeface="Amasis MT Pro" panose="020405040500050203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106694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587D-480F-C856-21D5-F7E58BA8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2241C-78FF-ED34-7DCF-E0A6795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19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0445" y="1509497"/>
            <a:ext cx="4681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masis MT Pro"/>
              </a:rPr>
              <a:t>Figure 10:</a:t>
            </a:r>
            <a:r>
              <a:rPr lang="en-US" sz="1400" dirty="0">
                <a:latin typeface="Amasis MT Pro"/>
              </a:rPr>
              <a:t> Variation in Elastic Modulus with change in crumpling radius.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6466" y="2213484"/>
            <a:ext cx="39660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masis MT Pro" panose="02040504050005020304"/>
              </a:rPr>
              <a:t>Stiffness does not vary with crumpling radius with more porosity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30115" y="3340000"/>
            <a:ext cx="381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99"/>
                </a:solidFill>
                <a:latin typeface="Amasis MT Pro" panose="02040504050005020304"/>
              </a:rPr>
              <a:t>Significant Carbon-Carbon bond has been lost.</a:t>
            </a:r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Stiffness under Uniaxial Tensile Load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  <p:pic>
        <p:nvPicPr>
          <p:cNvPr id="19" name="Picture 18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209"/>
            <a:ext cx="3860445" cy="342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86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1D6B8F-4A81-20B1-1D17-273B130A1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B2CF8-9119-5704-FF12-E28F7688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5" y="177185"/>
            <a:ext cx="488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  <a:cs typeface="Times New Roman" panose="02020603050405020304" pitchFamily="18" charset="0"/>
              </a:rPr>
              <a:t>BACKGROUND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1" y="1379186"/>
            <a:ext cx="2883019" cy="18403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884508" y="1004418"/>
            <a:ext cx="1986911" cy="244328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19503" y="327881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33"/>
                </a:solidFill>
                <a:latin typeface="Amasis MT Pro" panose="02040504050005020304"/>
              </a:rPr>
              <a:t>(a)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44566" y="327881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masis MT Pro" panose="02040504050005020304"/>
              </a:rPr>
              <a:t>(b)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260" y="3916119"/>
            <a:ext cx="6091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masis MT Pro" panose="02040504050005020304"/>
              </a:rPr>
              <a:t>Figure 01: </a:t>
            </a:r>
            <a:r>
              <a:rPr lang="en-US" dirty="0">
                <a:latin typeface="Amasis MT Pro" panose="02040504050005020304"/>
              </a:rPr>
              <a:t>Atomistic  schematic of (a) Graphene[1] and </a:t>
            </a:r>
          </a:p>
          <a:p>
            <a:r>
              <a:rPr lang="en-US" dirty="0">
                <a:latin typeface="Amasis MT Pro" panose="02040504050005020304"/>
              </a:rPr>
              <a:t>(b) Crumpled Graphene[2].</a:t>
            </a:r>
          </a:p>
          <a:p>
            <a:endParaRPr lang="en-US" dirty="0">
              <a:latin typeface="Amasis MT Pro" panose="02040504050005020304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69739" y="1266705"/>
            <a:ext cx="2478002" cy="958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33"/>
                </a:solidFill>
                <a:latin typeface="Amasis MT Pro" panose="02040504050005020304"/>
              </a:rPr>
              <a:t>Graphene</a:t>
            </a:r>
          </a:p>
          <a:p>
            <a:pPr algn="just"/>
            <a:r>
              <a:rPr lang="en-US" dirty="0">
                <a:latin typeface="Amasis MT Pro" panose="02040504050005020304"/>
              </a:rPr>
              <a:t>Flexible, strong, high elastic modulus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03309" y="2444316"/>
            <a:ext cx="2606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masis MT Pro" panose="02040504050005020304"/>
              </a:rPr>
              <a:t>Crumpled Graphene</a:t>
            </a:r>
          </a:p>
          <a:p>
            <a:r>
              <a:rPr lang="en-US" dirty="0">
                <a:latin typeface="Amasis MT Pro" panose="02040504050005020304"/>
              </a:rPr>
              <a:t>Large specific surface areas, improved conductivity, higher specific capacitance.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369739" y="1201967"/>
            <a:ext cx="0" cy="226151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 txBox="1">
            <a:spLocks/>
          </p:cNvSpPr>
          <p:nvPr/>
        </p:nvSpPr>
        <p:spPr>
          <a:xfrm>
            <a:off x="0" y="4872099"/>
            <a:ext cx="10597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40504050005020304"/>
              </a:rPr>
              <a:t>ME 400</a:t>
            </a:r>
            <a:endParaRPr lang="en-US" dirty="0">
              <a:latin typeface="Amasis MT Pro" panose="02040504050005020304"/>
            </a:endParaRPr>
          </a:p>
        </p:txBody>
      </p:sp>
    </p:spTree>
    <p:extLst>
      <p:ext uri="{BB962C8B-B14F-4D97-AF65-F5344CB8AC3E}">
        <p14:creationId xmlns:p14="http://schemas.microsoft.com/office/powerpoint/2010/main" val="528802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587D-480F-C856-21D5-F7E58BA8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2241C-78FF-ED34-7DCF-E0A6795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20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00980" y="1527495"/>
            <a:ext cx="48456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masis MT Pro"/>
              </a:rPr>
              <a:t>Figure 11: </a:t>
            </a:r>
            <a:r>
              <a:rPr lang="en-US" sz="1400" dirty="0">
                <a:latin typeface="Amasis MT Pro"/>
              </a:rPr>
              <a:t>Variation of elastic modulus with % of porosity in electrode at different degree of crumpling.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90236" y="3018586"/>
            <a:ext cx="4883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Amasis MT Pro" panose="02040504050005020304"/>
              </a:rPr>
              <a:t>With larger crumpling radii, the effect of porosity on the elastic modulus is less important</a:t>
            </a:r>
            <a:r>
              <a:rPr lang="en-US" dirty="0"/>
              <a:t>.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Stiffness under Uniaxial Tensile Load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2821"/>
            <a:ext cx="3961181" cy="343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43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587D-480F-C856-21D5-F7E58BA8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2241C-78FF-ED34-7DCF-E0A6795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21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3" y="1509670"/>
            <a:ext cx="3808475" cy="333241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61180" y="1557232"/>
            <a:ext cx="389397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1400" b="1" dirty="0">
                <a:latin typeface="Amasis MT Pro"/>
              </a:rPr>
              <a:t>Figure 12</a:t>
            </a:r>
            <a:r>
              <a:rPr lang="en-US" sz="1400" dirty="0">
                <a:latin typeface="Amasis MT Pro"/>
              </a:rPr>
              <a:t>: Variation of stress with strain for 7.6 Å CG for uniaxial tension added towards x, y and z directions.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78671" y="3336884"/>
            <a:ext cx="4733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0099"/>
                </a:solidFill>
                <a:latin typeface="Amasis MT Pro" panose="02040504050005020304"/>
              </a:rPr>
              <a:t>Due to presence of symmetry loading in y and z direction shows better performance.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048005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Tensile Load along x, y and z directions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</p:spTree>
    <p:extLst>
      <p:ext uri="{BB962C8B-B14F-4D97-AF65-F5344CB8AC3E}">
        <p14:creationId xmlns:p14="http://schemas.microsoft.com/office/powerpoint/2010/main" val="3822618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587D-480F-C856-21D5-F7E58BA8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2241C-78FF-ED34-7DCF-E0A6795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09870" y="4735177"/>
            <a:ext cx="2133600" cy="273844"/>
          </a:xfrm>
        </p:spPr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048005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Tensile Load along x, y and z directions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900848" y="1641918"/>
            <a:ext cx="4809022" cy="3153645"/>
            <a:chOff x="1595438" y="1581532"/>
            <a:chExt cx="4809022" cy="315364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95438" y="1581532"/>
              <a:ext cx="4809022" cy="1794119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5438" y="3204717"/>
              <a:ext cx="4809022" cy="1530460"/>
            </a:xfrm>
            <a:prstGeom prst="rect">
              <a:avLst/>
            </a:prstGeom>
          </p:spPr>
        </p:pic>
      </p:grpSp>
      <p:pic>
        <p:nvPicPr>
          <p:cNvPr id="8210" name="Picture 18">
            <a:extLst>
              <a:ext uri="{FF2B5EF4-FFF2-40B4-BE49-F238E27FC236}">
                <a16:creationId xmlns:a16="http://schemas.microsoft.com/office/drawing/2014/main" id="{B0045F3F-30C5-E890-3738-5D12BBC09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>
            <a:extLst>
              <a:ext uri="{FF2B5EF4-FFF2-40B4-BE49-F238E27FC236}">
                <a16:creationId xmlns:a16="http://schemas.microsoft.com/office/drawing/2014/main" id="{E3C1D02B-8980-7BF9-E6EB-8B5A0FFFB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6375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3BE4C083-0D82-9D61-6E49-9BEBA0AAB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>
            <a:extLst>
              <a:ext uri="{FF2B5EF4-FFF2-40B4-BE49-F238E27FC236}">
                <a16:creationId xmlns:a16="http://schemas.microsoft.com/office/drawing/2014/main" id="{1BB165C7-2EBC-387F-0FE7-577473AC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DE37599D-1620-F297-5EAE-383341F02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6375" cy="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>
            <a:extLst>
              <a:ext uri="{FF2B5EF4-FFF2-40B4-BE49-F238E27FC236}">
                <a16:creationId xmlns:a16="http://schemas.microsoft.com/office/drawing/2014/main" id="{D6441B9A-01A9-5BBA-A6CD-96CFF4545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0500" cy="23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970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587D-480F-C856-21D5-F7E58BA8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2241C-78FF-ED34-7DCF-E0A6795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08475" y="1572530"/>
            <a:ext cx="442844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1400" b="1" dirty="0">
                <a:latin typeface="Amasis MT Pro"/>
              </a:rPr>
              <a:t>Figure 12 : </a:t>
            </a:r>
            <a:r>
              <a:rPr lang="en-US" sz="1400" dirty="0">
                <a:latin typeface="Amasis MT Pro"/>
              </a:rPr>
              <a:t>Variation of strain energy in Flat graphene with applied strain at different degree of porosity.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12589"/>
            <a:ext cx="3664920" cy="3359510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Strain Energy under Uniaxial Tensile Load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</p:spTree>
    <p:extLst>
      <p:ext uri="{BB962C8B-B14F-4D97-AF65-F5344CB8AC3E}">
        <p14:creationId xmlns:p14="http://schemas.microsoft.com/office/powerpoint/2010/main" val="2966542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F216018-E5A1-7235-0CFB-0F57FE6F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93527-DCC4-D152-5870-2D75124B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24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60" y="1570332"/>
            <a:ext cx="3658530" cy="32377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655770" y="1639688"/>
            <a:ext cx="50973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1400" b="1" dirty="0">
                <a:latin typeface="Amasis MT Pro"/>
              </a:rPr>
              <a:t>Figure 13: </a:t>
            </a:r>
            <a:r>
              <a:rPr lang="en-US" sz="1400" dirty="0">
                <a:latin typeface="Amasis MT Pro"/>
              </a:rPr>
              <a:t>Variation of strain energy in crumpled graphene with applied strain at different degree of porosity with crumpling radius 12.3 Å.</a:t>
            </a:r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Strain Energy under Uniaxial Tensile Load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182793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587D-480F-C856-21D5-F7E58BA8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2241C-78FF-ED34-7DCF-E0A6795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Compressive Load along x-axis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054013"/>
            <a:ext cx="3705931" cy="290166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935805" y="1447210"/>
            <a:ext cx="5308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400" b="1" dirty="0">
                <a:latin typeface="Amasis MT Pro"/>
              </a:rPr>
              <a:t>Figure 14: </a:t>
            </a:r>
            <a:r>
              <a:rPr lang="en-US" sz="1400" dirty="0">
                <a:latin typeface="Amasis MT Pro"/>
              </a:rPr>
              <a:t>Variation of stress as a function of strain under uniaxial compressive load along x direction.</a:t>
            </a:r>
          </a:p>
        </p:txBody>
      </p:sp>
      <p:pic>
        <p:nvPicPr>
          <p:cNvPr id="29" name="Picture 28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4" y="1447210"/>
            <a:ext cx="3867945" cy="342488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682107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2587D-480F-C856-21D5-F7E58BA88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E2241C-78FF-ED34-7DCF-E0A67954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55770" y="1634101"/>
            <a:ext cx="46979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1400" b="1" dirty="0">
                <a:latin typeface="Amasis MT Pro"/>
              </a:rPr>
              <a:t>Figure 15: </a:t>
            </a:r>
            <a:r>
              <a:rPr lang="en-US" sz="1400" dirty="0">
                <a:latin typeface="Amasis MT Pro"/>
              </a:rPr>
              <a:t>Variation of stress with strain under uniaxial compressive loading along y direction.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555464"/>
            <a:ext cx="3655770" cy="3318889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885" y="2677180"/>
            <a:ext cx="4369851" cy="182018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1044700"/>
            <a:ext cx="8600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Amasis MT Pro" panose="02040504050005020304"/>
                <a:ea typeface="Times New Roman" panose="02020603050405020304" pitchFamily="18" charset="0"/>
              </a:rPr>
              <a:t>Compressive Load along y-axis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Amasis MT Pro" panose="020405040500050203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177262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60443" y="249348"/>
            <a:ext cx="488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  <a:latin typeface="Amasis MT Pro Medium" panose="02040604050005020304" pitchFamily="18" charset="0"/>
                <a:cs typeface="AngsanaUPC" panose="020B0502040204020203" pitchFamily="18" charset="-34"/>
              </a:defRPr>
            </a:lvl1pPr>
          </a:lstStyle>
          <a:p>
            <a:pPr algn="l"/>
            <a:r>
              <a:rPr lang="en-US" b="1" dirty="0">
                <a:latin typeface="Amasis MT Pro Black" panose="02040A04050005020304" pitchFamily="18" charset="0"/>
              </a:rPr>
              <a:t>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79219-967D-733C-3FA5-8976C5F6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04" y="38773"/>
            <a:ext cx="1060796" cy="10059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0247F-0361-475A-68B2-AD28ED42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3938" y="4642575"/>
            <a:ext cx="7176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Amasis MT Pro"/>
              </a:rPr>
              <a:t>Figure 16</a:t>
            </a:r>
            <a:r>
              <a:rPr lang="en-US" sz="1400" dirty="0">
                <a:latin typeface="Amasis MT Pro"/>
              </a:rPr>
              <a:t>: Variation of stress with applying strain along the armchair direction on a flat graphene.[4]</a:t>
            </a:r>
            <a:endParaRPr lang="en-US" sz="1200" dirty="0">
              <a:solidFill>
                <a:srgbClr val="C00000"/>
              </a:solidFill>
              <a:latin typeface="Amasis MT Pro"/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pic>
        <p:nvPicPr>
          <p:cNvPr id="11" name="Picture 10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39" y="1044699"/>
            <a:ext cx="3704415" cy="357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045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5" y="229962"/>
            <a:ext cx="488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  <a:latin typeface="Amasis MT Pro Medium" panose="02040604050005020304" pitchFamily="18" charset="0"/>
                <a:cs typeface="AngsanaUPC" panose="020B0502040204020203" pitchFamily="18" charset="-34"/>
              </a:defRPr>
            </a:lvl1pPr>
          </a:lstStyle>
          <a:p>
            <a:pPr algn="l"/>
            <a:r>
              <a:rPr lang="en-US" b="1" dirty="0">
                <a:latin typeface="Amasis MT Pro Black" panose="02040A04050005020304" pitchFamily="18" charset="0"/>
              </a:rPr>
              <a:t>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79219-967D-733C-3FA5-8976C5F61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04" y="38773"/>
            <a:ext cx="1060796" cy="100592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0247F-0361-475A-68B2-AD28ED425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097242"/>
              </p:ext>
            </p:extLst>
          </p:nvPr>
        </p:nvGraphicFramePr>
        <p:xfrm>
          <a:off x="1702116" y="1435595"/>
          <a:ext cx="6381089" cy="3209390"/>
        </p:xfrm>
        <a:graphic>
          <a:graphicData uri="http://schemas.openxmlformats.org/drawingml/2006/table">
            <a:tbl>
              <a:tblPr firstRow="1" firstCol="1" bandRow="1"/>
              <a:tblGrid>
                <a:gridCol w="2350816">
                  <a:extLst>
                    <a:ext uri="{9D8B030D-6E8A-4147-A177-3AD203B41FA5}">
                      <a16:colId xmlns:a16="http://schemas.microsoft.com/office/drawing/2014/main" val="3183665286"/>
                    </a:ext>
                  </a:extLst>
                </a:gridCol>
                <a:gridCol w="2504233">
                  <a:extLst>
                    <a:ext uri="{9D8B030D-6E8A-4147-A177-3AD203B41FA5}">
                      <a16:colId xmlns:a16="http://schemas.microsoft.com/office/drawing/2014/main" val="1250870698"/>
                    </a:ext>
                  </a:extLst>
                </a:gridCol>
                <a:gridCol w="1526040">
                  <a:extLst>
                    <a:ext uri="{9D8B030D-6E8A-4147-A177-3AD203B41FA5}">
                      <a16:colId xmlns:a16="http://schemas.microsoft.com/office/drawing/2014/main" val="1922814762"/>
                    </a:ext>
                  </a:extLst>
                </a:gridCol>
              </a:tblGrid>
              <a:tr h="56237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References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Methods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Elastic Modulus, GPa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6887658"/>
                  </a:ext>
                </a:extLst>
              </a:tr>
              <a:tr h="283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Arroyo and </a:t>
                      </a:r>
                      <a:r>
                        <a:rPr lang="en-US" sz="1200" b="0" dirty="0" err="1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Belytschko</a:t>
                      </a: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[5]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Continuum models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694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1325112"/>
                  </a:ext>
                </a:extLst>
              </a:tr>
              <a:tr h="283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Kudin</a:t>
                      </a: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 and </a:t>
                      </a:r>
                      <a:r>
                        <a:rPr lang="en-US" sz="1200" b="0" dirty="0" err="1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Scuseria</a:t>
                      </a: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[6]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Ab initio and Quantum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1021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3876157"/>
                  </a:ext>
                </a:extLst>
              </a:tr>
              <a:tr h="283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Ni and Bu[7]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MD simulations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1100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3018788"/>
                  </a:ext>
                </a:extLst>
              </a:tr>
              <a:tr h="283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Tsai and </a:t>
                      </a:r>
                      <a:r>
                        <a:rPr lang="en-US" sz="1200" b="0" dirty="0" err="1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Tu</a:t>
                      </a: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[8]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MD simulations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912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1907082"/>
                  </a:ext>
                </a:extLst>
              </a:tr>
              <a:tr h="283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Georgantzinos</a:t>
                      </a: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 et al. [9]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Finite element method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1367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7687350"/>
                  </a:ext>
                </a:extLst>
              </a:tr>
              <a:tr h="37610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Li and Chou[10]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Structural molecular</a:t>
                      </a:r>
                      <a:r>
                        <a:rPr lang="en-US" sz="1200" b="0" baseline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mechanics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1033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653882"/>
                  </a:ext>
                </a:extLst>
              </a:tr>
              <a:tr h="283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Lee et al.[11]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Experiment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1033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627854"/>
                  </a:ext>
                </a:extLst>
              </a:tr>
              <a:tr h="283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 err="1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Yupeng</a:t>
                      </a: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 and Pan[12]	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dirty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Experiment</a:t>
                      </a:r>
                      <a:endParaRPr lang="en-US" sz="1200" dirty="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891</a:t>
                      </a:r>
                      <a:endParaRPr lang="en-US" sz="1200">
                        <a:effectLst/>
                        <a:latin typeface="Amasis MT Pro" panose="02040504050005020304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0349529"/>
                  </a:ext>
                </a:extLst>
              </a:tr>
              <a:tr h="28386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Present study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MD simulation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effectLst/>
                          <a:latin typeface="Amasis MT Pro" panose="02040504050005020304"/>
                          <a:ea typeface="Times New Roman" panose="02020603050405020304" pitchFamily="18" charset="0"/>
                        </a:rPr>
                        <a:t>835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8674822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2512107" y="1158599"/>
            <a:ext cx="41197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1000"/>
              </a:spcAft>
            </a:pPr>
            <a:r>
              <a:rPr lang="en-US" sz="1200" b="1" dirty="0">
                <a:latin typeface="Amasis MT Pro" panose="02040504050005020304"/>
                <a:ea typeface="Times New Roman" panose="02020603050405020304" pitchFamily="18" charset="0"/>
              </a:rPr>
              <a:t>Table 1: </a:t>
            </a:r>
            <a:r>
              <a:rPr lang="en-US" sz="1200" dirty="0">
                <a:latin typeface="Amasis MT Pro" panose="02040504050005020304"/>
                <a:ea typeface="Times New Roman" panose="02020603050405020304" pitchFamily="18" charset="0"/>
              </a:rPr>
              <a:t>Young's modulus values as reported in articles</a:t>
            </a:r>
            <a:r>
              <a:rPr 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n-US" sz="900" i="1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675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687">
              <a:schemeClr val="accent2">
                <a:lumMod val="20000"/>
                <a:lumOff val="80000"/>
              </a:schemeClr>
            </a:gs>
            <a:gs pos="31293">
              <a:schemeClr val="bg1"/>
            </a:gs>
            <a:gs pos="74000">
              <a:schemeClr val="accent5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3ADC6-F80A-8D80-4F7F-7129CF25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092" y="38773"/>
            <a:ext cx="1060796" cy="1005927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79D815-125E-0A30-0B0B-3F6ADA95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29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-849014" y="227828"/>
            <a:ext cx="488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  <a:latin typeface="Amasis MT Pro Medium" panose="02040604050005020304" pitchFamily="18" charset="0"/>
                <a:cs typeface="AngsanaUPC" panose="020B0502040204020203" pitchFamily="18" charset="-34"/>
              </a:defRPr>
            </a:lvl1pPr>
          </a:lstStyle>
          <a:p>
            <a:r>
              <a:rPr lang="en-US" b="1" dirty="0">
                <a:latin typeface="Amasis MT Pro Black" panose="02040A04050005020304" pitchFamily="18" charset="0"/>
              </a:rPr>
              <a:t>Conclusion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965" y="1086447"/>
            <a:ext cx="80933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asis MT Pro" panose="02040504050005020304"/>
              </a:rPr>
              <a:t>Crumpling initially decreases the fracture toughness, elastic modulus as well as the strain energy of crumpled graphene up to a crumpling radius of 19.3 Å, beyond which it becomes more stress-resistant with additional crumpling.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asis MT Pro" panose="02040504050005020304"/>
              </a:rPr>
              <a:t>Porosity has an adverse effect on these mechanical parameters. Nevertheless, the negative impacts of porosity due to higher crumpling levels i.e., lower radius, can be partially mitigated within a specific range.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asis MT Pro" panose="02040504050005020304"/>
              </a:rPr>
              <a:t>Shape of the crumpled graphene considered has great impact on its mechanical behavior.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asis MT Pro" panose="02040504050005020304"/>
              </a:rPr>
              <a:t>CG deforms plastically under compressive loading and retains its deformed shape after unloading, depending on its morphology.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</p:spTree>
    <p:extLst>
      <p:ext uri="{BB962C8B-B14F-4D97-AF65-F5344CB8AC3E}">
        <p14:creationId xmlns:p14="http://schemas.microsoft.com/office/powerpoint/2010/main" val="1706650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5" y="177185"/>
            <a:ext cx="488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MOTIVATION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EC5ABA-FE08-33CE-9EA9-D41EE3E69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321" y="12887"/>
            <a:ext cx="1060796" cy="1005927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846466B-BEB7-0E87-F304-23FD5E597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3" name="Picture 12" descr="A picture containing text, electronics, stack&#10;&#10;Description automatically generated">
            <a:extLst>
              <a:ext uri="{FF2B5EF4-FFF2-40B4-BE49-F238E27FC236}">
                <a16:creationId xmlns:a16="http://schemas.microsoft.com/office/drawing/2014/main" id="{7B8E00E5-AF03-9C48-2183-99F938E72DD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55" y="2997896"/>
            <a:ext cx="2205955" cy="155646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55" y="1350110"/>
            <a:ext cx="2200043" cy="13269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294811" y="1612901"/>
            <a:ext cx="519486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000099"/>
                </a:solidFill>
                <a:latin typeface="Amasis MT Pro" panose="02040504050005020304"/>
              </a:rPr>
              <a:t>Application of Crumpled Graphene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masis MT Pro" panose="02040504050005020304"/>
              </a:rPr>
              <a:t>Energy Storage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masis MT Pro" panose="02040504050005020304"/>
              </a:rPr>
              <a:t>Electronics &amp; Sensors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masis MT Pro" panose="02040504050005020304"/>
              </a:rPr>
              <a:t>Catalysis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Amasis MT Pro" panose="02040504050005020304"/>
              </a:rPr>
              <a:t>Biomedical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3770" y="4820435"/>
            <a:ext cx="18324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masis MT Pro" panose="02040504050005020304"/>
              </a:rPr>
              <a:t>Source: Internet.</a:t>
            </a:r>
          </a:p>
        </p:txBody>
      </p:sp>
    </p:spTree>
    <p:extLst>
      <p:ext uri="{BB962C8B-B14F-4D97-AF65-F5344CB8AC3E}">
        <p14:creationId xmlns:p14="http://schemas.microsoft.com/office/powerpoint/2010/main" val="2224597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687">
              <a:schemeClr val="accent2">
                <a:lumMod val="20000"/>
                <a:lumOff val="80000"/>
              </a:schemeClr>
            </a:gs>
            <a:gs pos="31293">
              <a:schemeClr val="bg1"/>
            </a:gs>
            <a:gs pos="74000">
              <a:schemeClr val="accent5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3ADC6-F80A-8D80-4F7F-7129CF25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662" y="63609"/>
            <a:ext cx="1060796" cy="1005927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79D815-125E-0A30-0B0B-3F6ADA95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30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143555" y="229962"/>
            <a:ext cx="5802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schemeClr val="bg1"/>
                </a:solidFill>
                <a:latin typeface="Amasis MT Pro Medium" panose="02040604050005020304" pitchFamily="18" charset="0"/>
                <a:cs typeface="AngsanaUPC" panose="020B0502040204020203" pitchFamily="18" charset="-34"/>
              </a:defRPr>
            </a:lvl1pPr>
          </a:lstStyle>
          <a:p>
            <a:r>
              <a:rPr lang="en-US" b="1" dirty="0">
                <a:latin typeface="Amasis MT Pro Black" panose="02040A04050005020304" pitchFamily="18" charset="0"/>
              </a:rPr>
              <a:t>Future Recommendation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5518" y="1655520"/>
            <a:ext cx="8839955" cy="189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asis MT Pro" panose="02040504050005020304"/>
              </a:rPr>
              <a:t>Analysis with a larger graphene sheet.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asis MT Pro" panose="02040504050005020304"/>
              </a:rPr>
              <a:t>The effect of incremental strain can be observed to increase the scope of the study.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asis MT Pro" panose="02040504050005020304"/>
              </a:rPr>
              <a:t>The effect of compressive loading on porous CG can be an interesting field to explore.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masis MT Pro" panose="02040504050005020304"/>
              </a:rPr>
              <a:t>Composite materials with improved mechanical properties by embedding metallic nanoparticles (such as Ni, Cu). 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</p:spTree>
    <p:extLst>
      <p:ext uri="{BB962C8B-B14F-4D97-AF65-F5344CB8AC3E}">
        <p14:creationId xmlns:p14="http://schemas.microsoft.com/office/powerpoint/2010/main" val="4200210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687">
              <a:schemeClr val="accent2">
                <a:lumMod val="20000"/>
                <a:lumOff val="80000"/>
              </a:schemeClr>
            </a:gs>
            <a:gs pos="31293">
              <a:schemeClr val="bg1"/>
            </a:gs>
            <a:gs pos="74000">
              <a:schemeClr val="accent5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A3ADC6-F80A-8D80-4F7F-7129CF257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3204" y="19386"/>
            <a:ext cx="1060796" cy="1005927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F79D815-125E-0A30-0B0B-3F6ADA954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31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26518" y="2113635"/>
            <a:ext cx="469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latin typeface="Amasis MT Pro" panose="02040504050005020304"/>
              </a:rPr>
              <a:t>Thank</a:t>
            </a:r>
            <a:r>
              <a:rPr lang="en-US" sz="3600" b="1" dirty="0">
                <a:latin typeface="Amasis MT Pro" panose="02040504050005020304"/>
              </a:rPr>
              <a:t> </a:t>
            </a:r>
            <a:r>
              <a:rPr lang="en-US" sz="7200" b="1" dirty="0">
                <a:latin typeface="Amasis MT Pro" panose="02040504050005020304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5842015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6F3752-BE7F-E291-D9DB-2F1DF08E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F02BE-D8B8-F8BB-759F-E93972B0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32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E9F5C-D373-8B8A-036B-639D450500EC}"/>
              </a:ext>
            </a:extLst>
          </p:cNvPr>
          <p:cNvSpPr txBox="1"/>
          <p:nvPr/>
        </p:nvSpPr>
        <p:spPr>
          <a:xfrm>
            <a:off x="143555" y="281175"/>
            <a:ext cx="7787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Appendix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flipV="1">
            <a:off x="448965" y="1928798"/>
            <a:ext cx="1382528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 flipV="1">
            <a:off x="420327" y="2279546"/>
            <a:ext cx="97621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 flipV="1">
            <a:off x="448965" y="2800538"/>
            <a:ext cx="125689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86111" y="2020677"/>
            <a:ext cx="2930033" cy="1815712"/>
            <a:chOff x="448965" y="1325875"/>
            <a:chExt cx="2930033" cy="1815712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91103394"/>
                </p:ext>
              </p:extLst>
            </p:nvPr>
          </p:nvGraphicFramePr>
          <p:xfrm>
            <a:off x="448965" y="1325875"/>
            <a:ext cx="2283980" cy="4055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1282700" imgH="228600" progId="Equation.DSMT4">
                    <p:embed/>
                  </p:oleObj>
                </mc:Choice>
                <mc:Fallback>
                  <p:oleObj r:id="rId4" imgW="1282700" imgH="2286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965" y="1325875"/>
                          <a:ext cx="2283980" cy="40554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6016756"/>
                </p:ext>
              </p:extLst>
            </p:nvPr>
          </p:nvGraphicFramePr>
          <p:xfrm>
            <a:off x="448965" y="1814852"/>
            <a:ext cx="2729876" cy="3954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574800" imgH="228600" progId="Equation.DSMT4">
                    <p:embed/>
                  </p:oleObj>
                </mc:Choice>
                <mc:Fallback>
                  <p:oleObj r:id="rId6" imgW="1574800" imgH="228600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965" y="1814852"/>
                          <a:ext cx="2729876" cy="395475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80975165"/>
                </p:ext>
              </p:extLst>
            </p:nvPr>
          </p:nvGraphicFramePr>
          <p:xfrm>
            <a:off x="448965" y="2269783"/>
            <a:ext cx="2930033" cy="4434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8" imgW="1866900" imgH="279400" progId="Equation.DSMT4">
                    <p:embed/>
                  </p:oleObj>
                </mc:Choice>
                <mc:Fallback>
                  <p:oleObj r:id="rId8" imgW="1866900" imgH="279400" progId="Equation.DSMT4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965" y="2269783"/>
                          <a:ext cx="2930033" cy="443491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2377646"/>
                </p:ext>
              </p:extLst>
            </p:nvPr>
          </p:nvGraphicFramePr>
          <p:xfrm>
            <a:off x="448965" y="2800538"/>
            <a:ext cx="2456027" cy="3410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10" imgW="1651000" imgH="228600" progId="Equation.DSMT4">
                    <p:embed/>
                  </p:oleObj>
                </mc:Choice>
                <mc:Fallback>
                  <p:oleObj r:id="rId10" imgW="1651000" imgH="228600" progId="Equation.DSMT4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8965" y="2800538"/>
                          <a:ext cx="2456027" cy="341049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420327" y="1269016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sis MT Pro" panose="02040504050005020304"/>
              </a:rPr>
              <a:t>Equations</a:t>
            </a:r>
          </a:p>
        </p:txBody>
      </p: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</p:spTree>
    <p:extLst>
      <p:ext uri="{BB962C8B-B14F-4D97-AF65-F5344CB8AC3E}">
        <p14:creationId xmlns:p14="http://schemas.microsoft.com/office/powerpoint/2010/main" val="3852219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6F3752-BE7F-E291-D9DB-2F1DF08EC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F02BE-D8B8-F8BB-759F-E93972B0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33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9F45B9-2F6B-58FB-06EE-42AD381E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72675" y="4762008"/>
            <a:ext cx="2895600" cy="273844"/>
          </a:xfrm>
        </p:spPr>
        <p:txBody>
          <a:bodyPr/>
          <a:lstStyle/>
          <a:p>
            <a:r>
              <a:rPr lang="en-US" dirty="0"/>
              <a:t>ME 400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E9F5C-D373-8B8A-036B-639D450500EC}"/>
              </a:ext>
            </a:extLst>
          </p:cNvPr>
          <p:cNvSpPr txBox="1"/>
          <p:nvPr/>
        </p:nvSpPr>
        <p:spPr>
          <a:xfrm>
            <a:off x="143555" y="281175"/>
            <a:ext cx="7787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Appendix</a:t>
            </a:r>
          </a:p>
        </p:txBody>
      </p:sp>
      <p:sp>
        <p:nvSpPr>
          <p:cNvPr id="5" name="Rectangle 4"/>
          <p:cNvSpPr/>
          <p:nvPr/>
        </p:nvSpPr>
        <p:spPr>
          <a:xfrm>
            <a:off x="143555" y="1597779"/>
            <a:ext cx="809336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1.	Roberts, M., et al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., Continuum Plate Theory and Atomistic Modeling to Find the Flexural Rigidity of a Graphene Sheet Interacting with a Substrate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Journal of Nanotechnology, 2010. 2010.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Buehler, S.,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Packing efficiency and accessible surface area of crumpled graphene.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Phys. Rev. B, 2011. </a:t>
            </a:r>
            <a:r>
              <a: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84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Shen, C., et al.,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Wearable woven </a:t>
            </a:r>
            <a:r>
              <a:rPr lang="en-US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supercapacitor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fabrics with high energy density and load-bearing capability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Scientific Reports, 2017. 7.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Dewapriya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N., A.S.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Phani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 N.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Rajapakse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Influence of temperature and free edges on the mechanical properties of graphene.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Modelling and Simulation in Materials Science and Engineering, 2013. 21: p. 065017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Arroyo, M.,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Finite Crystal </a:t>
            </a:r>
            <a:r>
              <a:rPr lang="en-US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elasticiy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of carbon nanotubes based on the exponential Cauchy-Born rule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Phys. Rev. B, 2004. 69.</a:t>
            </a:r>
          </a:p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2"/>
            </a:pP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Kudin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K., G.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Scuseria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 B.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Yakobson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C2F, BN, and C </a:t>
            </a:r>
            <a:r>
              <a:rPr lang="en-US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nanoshell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elasticity from ab initio computations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Physical Review B, 2001. 64: p. 235406.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6260" y="1119277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sis MT Pro" panose="02040504050005020304"/>
              </a:rPr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3518158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6F3752-BE7F-E291-D9DB-2F1DF08E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0F02BE-D8B8-F8BB-759F-E93972B0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34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9F45B9-2F6B-58FB-06EE-42AD381ED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772675" y="4762008"/>
            <a:ext cx="2895600" cy="273844"/>
          </a:xfrm>
        </p:spPr>
        <p:txBody>
          <a:bodyPr/>
          <a:lstStyle/>
          <a:p>
            <a:r>
              <a:rPr lang="en-US" dirty="0"/>
              <a:t>ME 400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EE9F5C-D373-8B8A-036B-639D450500EC}"/>
              </a:ext>
            </a:extLst>
          </p:cNvPr>
          <p:cNvSpPr txBox="1"/>
          <p:nvPr/>
        </p:nvSpPr>
        <p:spPr>
          <a:xfrm>
            <a:off x="143555" y="281175"/>
            <a:ext cx="7787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Appendix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6260" y="1119277"/>
            <a:ext cx="1728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masis MT Pro" panose="02040504050005020304"/>
              </a:rPr>
              <a:t>References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1474" y="1496194"/>
            <a:ext cx="809336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indent="-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6.    Ni, Z., et al.,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Anisotropic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mechanical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properties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of graphene sheets from molecular dynamics.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Physica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B-condensed Matter - PHYSICA B, 2010. 405: p. 1301-1306.</a:t>
            </a:r>
          </a:p>
          <a:p>
            <a:pPr marL="228600" marR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7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Tsai, J.-L. and J.-F.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Characterizing mechanical properties of graphite using molecular dynamics simulation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Materials &amp; Design, 2010. 31: p. 194–199.</a:t>
            </a:r>
          </a:p>
          <a:p>
            <a:pPr marL="228600" marR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7"/>
            </a:pP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Georgantzinos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S.K., G. Giannopoulos, and N.K. </a:t>
            </a:r>
            <a:r>
              <a:rPr lang="en-US" sz="12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Anifantis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Numerical investigation of elastic mechanical properties of graphene structures.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Materials and Design, 2010. 31: p. 4646-4654.</a:t>
            </a:r>
          </a:p>
          <a:p>
            <a:pPr marL="228600" marR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7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Li, C. and T.-W. Chou,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A structural mechanics approach for the analysis of carbon nanotubes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International Journal of Solids and Structures, 2003. 40: p. 2487-2499.</a:t>
            </a:r>
          </a:p>
          <a:p>
            <a:pPr marL="228600" marR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7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Lee, C., et al.,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Measurement of the Elastic Properties and Intrinsic Strength of Monolayer Graphene.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Science (New York, N.Y.), 2008. 321: p. 385-8.</a:t>
            </a:r>
          </a:p>
          <a:p>
            <a:pPr marL="228600" marR="0" indent="-2286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rabicPeriod" startAt="7"/>
            </a:pP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Zhang, Y. and C. Pan, 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Measurements of mechanical properties and number of layers of graphene from </a:t>
            </a:r>
            <a:r>
              <a:rPr lang="en-US" sz="1200" i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nano</a:t>
            </a:r>
            <a:r>
              <a:rPr lang="en-US" sz="1200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-indentation. 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Diamond and Related Materials, 2012. 24: p. 1–5.</a:t>
            </a:r>
          </a:p>
        </p:txBody>
      </p:sp>
    </p:spTree>
    <p:extLst>
      <p:ext uri="{BB962C8B-B14F-4D97-AF65-F5344CB8AC3E}">
        <p14:creationId xmlns:p14="http://schemas.microsoft.com/office/powerpoint/2010/main" val="1950522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F0BE3-9C78-A664-B38D-5A3312D3A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230" y="1350110"/>
            <a:ext cx="3206805" cy="2704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AEB498-CEE2-8EC4-5E8A-BC02A2B21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819" y="1430190"/>
            <a:ext cx="4272677" cy="25159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D750F-2136-2258-772A-8D559D9422B3}"/>
              </a:ext>
            </a:extLst>
          </p:cNvPr>
          <p:cNvSpPr txBox="1"/>
          <p:nvPr/>
        </p:nvSpPr>
        <p:spPr>
          <a:xfrm>
            <a:off x="381867" y="4221910"/>
            <a:ext cx="38176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latin typeface="Amasis MT Pro" panose="02040504050005020304" pitchFamily="18" charset="0"/>
              </a:rPr>
              <a:t>Figure</a:t>
            </a:r>
            <a:r>
              <a:rPr lang="en-US" sz="1600" dirty="0">
                <a:solidFill>
                  <a:srgbClr val="FF0000"/>
                </a:solidFill>
                <a:latin typeface="Amasis MT Pro" panose="02040504050005020304" pitchFamily="18" charset="0"/>
              </a:rPr>
              <a:t>: Crumpled Graphene.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BB5852-F10C-6DBC-5758-1AB0ACB31F6B}"/>
              </a:ext>
            </a:extLst>
          </p:cNvPr>
          <p:cNvSpPr txBox="1"/>
          <p:nvPr/>
        </p:nvSpPr>
        <p:spPr>
          <a:xfrm>
            <a:off x="5488230" y="4098800"/>
            <a:ext cx="3206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0099"/>
                </a:solidFill>
                <a:latin typeface="Amasis MT Pro" panose="02040504050005020304" pitchFamily="18" charset="0"/>
              </a:rPr>
              <a:t>Figure06</a:t>
            </a:r>
            <a:r>
              <a:rPr lang="en-US" sz="1600" dirty="0">
                <a:solidFill>
                  <a:srgbClr val="000099"/>
                </a:solidFill>
                <a:latin typeface="Amasis MT Pro" panose="02040504050005020304" pitchFamily="18" charset="0"/>
              </a:rPr>
              <a:t>: Different crumpling method</a:t>
            </a:r>
            <a:r>
              <a:rPr lang="en-US" sz="1600" dirty="0">
                <a:solidFill>
                  <a:schemeClr val="accent4">
                    <a:lumMod val="50000"/>
                  </a:schemeClr>
                </a:solidFill>
                <a:latin typeface="Amasis MT Pro" panose="02040504050005020304" pitchFamily="18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0339B-087F-885C-DEEA-68E5D5699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AF0329-1373-50B7-418D-2251CE0C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4240F-2DFC-293A-AB85-C6F988623671}"/>
              </a:ext>
            </a:extLst>
          </p:cNvPr>
          <p:cNvSpPr txBox="1"/>
          <p:nvPr/>
        </p:nvSpPr>
        <p:spPr>
          <a:xfrm>
            <a:off x="6251755" y="4767263"/>
            <a:ext cx="19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sis MT Pro" panose="02040504050005020304" pitchFamily="18" charset="0"/>
              </a:rPr>
              <a:t>Source: Wikipedia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37F88D-7027-DAF5-1627-506B0C11FE91}"/>
              </a:ext>
            </a:extLst>
          </p:cNvPr>
          <p:cNvSpPr txBox="1"/>
          <p:nvPr/>
        </p:nvSpPr>
        <p:spPr>
          <a:xfrm>
            <a:off x="143555" y="281175"/>
            <a:ext cx="7787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730138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D750F-2136-2258-772A-8D559D9422B3}"/>
              </a:ext>
            </a:extLst>
          </p:cNvPr>
          <p:cNvSpPr txBox="1"/>
          <p:nvPr/>
        </p:nvSpPr>
        <p:spPr>
          <a:xfrm>
            <a:off x="918324" y="1350110"/>
            <a:ext cx="38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masis MT Pro" panose="02040504050005020304" pitchFamily="18" charset="0"/>
              </a:rPr>
              <a:t>Figure</a:t>
            </a:r>
            <a:r>
              <a:rPr lang="en-US" sz="1600" dirty="0">
                <a:latin typeface="Amasis MT Pro" panose="02040504050005020304" pitchFamily="18" charset="0"/>
              </a:rPr>
              <a:t>: Stress strain curve </a:t>
            </a:r>
          </a:p>
          <a:p>
            <a:r>
              <a:rPr lang="en-US" sz="1600" dirty="0">
                <a:latin typeface="Amasis MT Pro" panose="02040504050005020304" pitchFamily="18" charset="0"/>
              </a:rPr>
              <a:t>	[</a:t>
            </a:r>
            <a:r>
              <a:rPr lang="en-US" sz="1600" dirty="0" err="1">
                <a:latin typeface="Amasis MT Pro" panose="02040504050005020304" pitchFamily="18" charset="0"/>
              </a:rPr>
              <a:t>Dewapriya</a:t>
            </a:r>
            <a:r>
              <a:rPr lang="en-US" sz="1600" dirty="0">
                <a:latin typeface="Amasis MT Pro" panose="02040504050005020304" pitchFamily="18" charset="0"/>
              </a:rPr>
              <a:t> et al. 2008]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0339B-087F-885C-DEEA-68E5D569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AF0329-1373-50B7-418D-2251CE0C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36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4240F-2DFC-293A-AB85-C6F988623671}"/>
              </a:ext>
            </a:extLst>
          </p:cNvPr>
          <p:cNvSpPr txBox="1"/>
          <p:nvPr/>
        </p:nvSpPr>
        <p:spPr>
          <a:xfrm>
            <a:off x="6251755" y="4767263"/>
            <a:ext cx="19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sis MT Pro" panose="02040504050005020304" pitchFamily="18" charset="0"/>
              </a:rPr>
              <a:t>Source: Wikipedia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348003-89EF-2194-D899-447DCF35D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10" y="1127743"/>
            <a:ext cx="4061911" cy="36395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325DB5-DFC7-F3CA-6379-11A626E5687D}"/>
              </a:ext>
            </a:extLst>
          </p:cNvPr>
          <p:cNvSpPr txBox="1"/>
          <p:nvPr/>
        </p:nvSpPr>
        <p:spPr>
          <a:xfrm>
            <a:off x="143555" y="281175"/>
            <a:ext cx="7787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9765562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0339B-087F-885C-DEEA-68E5D569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AF0329-1373-50B7-418D-2251CE0C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4240F-2DFC-293A-AB85-C6F988623671}"/>
              </a:ext>
            </a:extLst>
          </p:cNvPr>
          <p:cNvSpPr txBox="1"/>
          <p:nvPr/>
        </p:nvSpPr>
        <p:spPr>
          <a:xfrm>
            <a:off x="6251755" y="4767263"/>
            <a:ext cx="19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sis MT Pro" panose="02040504050005020304" pitchFamily="18" charset="0"/>
              </a:rPr>
              <a:t>Source: Wikipedia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13E384-8002-1DEE-492A-6CFCABB9A688}"/>
              </a:ext>
            </a:extLst>
          </p:cNvPr>
          <p:cNvSpPr txBox="1"/>
          <p:nvPr/>
        </p:nvSpPr>
        <p:spPr>
          <a:xfrm>
            <a:off x="143555" y="1502815"/>
            <a:ext cx="3817625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</a:rPr>
              <a:t>Graphene synthesis</a:t>
            </a:r>
          </a:p>
          <a:p>
            <a:pPr marL="1200150" marR="0" lvl="2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Mechanical exfoliation</a:t>
            </a:r>
          </a:p>
          <a:p>
            <a:pPr marL="1200150" marR="0" lvl="2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Chemical vapor deposition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200150" marR="0" lvl="2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7145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Epitaxial growth</a:t>
            </a:r>
            <a:endParaRPr lang="en-US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endParaRPr lang="en-US" sz="1800" b="1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A32478-DCCC-F49A-5237-0F752D3CDFCE}"/>
              </a:ext>
            </a:extLst>
          </p:cNvPr>
          <p:cNvSpPr txBox="1"/>
          <p:nvPr/>
        </p:nvSpPr>
        <p:spPr>
          <a:xfrm>
            <a:off x="4572000" y="1468882"/>
            <a:ext cx="4114800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17145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</a:rPr>
              <a:t>Crumpled Graphene synthesis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Aerosol spray drying method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Hydrothermal method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Thermal reduction of graphene oxide method</a:t>
            </a:r>
          </a:p>
          <a:p>
            <a:pPr marL="342900" marR="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Mechanical method </a:t>
            </a:r>
            <a:endParaRPr lang="en-US" sz="1800" b="1" dirty="0">
              <a:effectLst/>
              <a:latin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F43A48-DD80-DBAB-5419-B93E77F19291}"/>
              </a:ext>
            </a:extLst>
          </p:cNvPr>
          <p:cNvSpPr txBox="1"/>
          <p:nvPr/>
        </p:nvSpPr>
        <p:spPr>
          <a:xfrm>
            <a:off x="143555" y="281175"/>
            <a:ext cx="7787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13243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D750F-2136-2258-772A-8D559D9422B3}"/>
              </a:ext>
            </a:extLst>
          </p:cNvPr>
          <p:cNvSpPr txBox="1"/>
          <p:nvPr/>
        </p:nvSpPr>
        <p:spPr>
          <a:xfrm>
            <a:off x="3233911" y="3487980"/>
            <a:ext cx="3817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masis MT Pro" panose="02040504050005020304" pitchFamily="18" charset="0"/>
              </a:rPr>
              <a:t>Figure</a:t>
            </a:r>
            <a:r>
              <a:rPr lang="en-US" sz="1600" dirty="0">
                <a:latin typeface="Amasis MT Pro" panose="02040504050005020304" pitchFamily="18" charset="0"/>
              </a:rPr>
              <a:t>: Nanoindentation of suspended graphene membrane. </a:t>
            </a:r>
          </a:p>
          <a:p>
            <a:r>
              <a:rPr lang="en-US" sz="1600" dirty="0">
                <a:latin typeface="Amasis MT Pro" panose="02040504050005020304" pitchFamily="18" charset="0"/>
              </a:rPr>
              <a:t>[Lee et al. 2008]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0339B-087F-885C-DEEA-68E5D569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AF0329-1373-50B7-418D-2251CE0C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4240F-2DFC-293A-AB85-C6F988623671}"/>
              </a:ext>
            </a:extLst>
          </p:cNvPr>
          <p:cNvSpPr txBox="1"/>
          <p:nvPr/>
        </p:nvSpPr>
        <p:spPr>
          <a:xfrm>
            <a:off x="6251755" y="4767263"/>
            <a:ext cx="19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sis MT Pro" panose="02040504050005020304" pitchFamily="18" charset="0"/>
              </a:rPr>
              <a:t>Source: Wikipedia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32C7C6-F869-1405-B7A4-ED120B12E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758" y="1358597"/>
            <a:ext cx="3351932" cy="20207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4D0FDB2-B678-70E4-44FD-6C630A0CF85D}"/>
              </a:ext>
            </a:extLst>
          </p:cNvPr>
          <p:cNvSpPr txBox="1"/>
          <p:nvPr/>
        </p:nvSpPr>
        <p:spPr>
          <a:xfrm>
            <a:off x="143555" y="281175"/>
            <a:ext cx="7787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6176516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D750F-2136-2258-772A-8D559D9422B3}"/>
              </a:ext>
            </a:extLst>
          </p:cNvPr>
          <p:cNvSpPr txBox="1"/>
          <p:nvPr/>
        </p:nvSpPr>
        <p:spPr>
          <a:xfrm>
            <a:off x="70634" y="4073614"/>
            <a:ext cx="3817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masis MT Pro" panose="02040504050005020304" pitchFamily="18" charset="0"/>
              </a:rPr>
              <a:t>Figure</a:t>
            </a:r>
            <a:r>
              <a:rPr lang="en-US" sz="1600" dirty="0">
                <a:latin typeface="Amasis MT Pro" panose="02040504050005020304" pitchFamily="18" charset="0"/>
              </a:rPr>
              <a:t>: Compression of polystyrene. </a:t>
            </a:r>
          </a:p>
          <a:p>
            <a:r>
              <a:rPr lang="en-US" sz="1600" dirty="0">
                <a:latin typeface="Amasis MT Pro" panose="02040504050005020304" pitchFamily="18" charset="0"/>
              </a:rPr>
              <a:t>[</a:t>
            </a:r>
            <a:r>
              <a:rPr lang="en-US" sz="1600" dirty="0"/>
              <a:t>Akbari</a:t>
            </a:r>
            <a:r>
              <a:rPr lang="en-US" sz="1600" dirty="0">
                <a:latin typeface="Amasis MT Pro" panose="02040504050005020304" pitchFamily="18" charset="0"/>
              </a:rPr>
              <a:t> et al. 2020]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E0339B-087F-885C-DEEA-68E5D569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AF0329-1373-50B7-418D-2251CE0C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39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4240F-2DFC-293A-AB85-C6F988623671}"/>
              </a:ext>
            </a:extLst>
          </p:cNvPr>
          <p:cNvSpPr txBox="1"/>
          <p:nvPr/>
        </p:nvSpPr>
        <p:spPr>
          <a:xfrm>
            <a:off x="6251755" y="4767263"/>
            <a:ext cx="19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sis MT Pro" panose="02040504050005020304" pitchFamily="18" charset="0"/>
              </a:rPr>
              <a:t>Source: Wikipedia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F68DFF-33A9-5B4D-2017-1CA619FFB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240" y="1044697"/>
            <a:ext cx="6404460" cy="2787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4BBA7C-23A1-6EED-92E1-0C98A096C05E}"/>
              </a:ext>
            </a:extLst>
          </p:cNvPr>
          <p:cNvSpPr txBox="1"/>
          <p:nvPr/>
        </p:nvSpPr>
        <p:spPr>
          <a:xfrm>
            <a:off x="143555" y="281175"/>
            <a:ext cx="7787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222061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6F3752-BE7F-E291-D9DB-2F1DF08E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80662D-39C1-764F-BA99-D7FEDC148129}"/>
              </a:ext>
            </a:extLst>
          </p:cNvPr>
          <p:cNvSpPr txBox="1"/>
          <p:nvPr/>
        </p:nvSpPr>
        <p:spPr>
          <a:xfrm>
            <a:off x="104790" y="2266340"/>
            <a:ext cx="4581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Amasis MT Pro" panose="02040504050005020304" pitchFamily="18" charset="0"/>
              </a:rPr>
              <a:t>Supercapacitors</a:t>
            </a:r>
            <a:r>
              <a:rPr lang="en-US" dirty="0">
                <a:latin typeface="Amasis MT Pro" panose="02040504050005020304" pitchFamily="18" charset="0"/>
              </a:rPr>
              <a:t> experience Thermal expansion or other kinds of deformations. </a:t>
            </a:r>
          </a:p>
          <a:p>
            <a:pPr marL="285750" indent="-285750">
              <a:buClr>
                <a:schemeClr val="accent2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Deformation</a:t>
            </a:r>
            <a:r>
              <a:rPr lang="en-US" dirty="0">
                <a:latin typeface="Amasis MT Pro" panose="02040504050005020304" pitchFamily="18" charset="0"/>
              </a:rPr>
              <a:t> changes the promising characteristics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89320F-1335-8854-EE9D-2115F46D3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115" y="1117848"/>
            <a:ext cx="4084206" cy="29688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6E4DBC-10BD-1C1C-35BB-710685384E7D}"/>
              </a:ext>
            </a:extLst>
          </p:cNvPr>
          <p:cNvSpPr txBox="1"/>
          <p:nvPr/>
        </p:nvSpPr>
        <p:spPr>
          <a:xfrm>
            <a:off x="4419295" y="4159872"/>
            <a:ext cx="4581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latin typeface="Amasis MT Pro" panose="02040504050005020304" pitchFamily="18" charset="0"/>
              </a:rPr>
              <a:t>Figure 02: </a:t>
            </a:r>
            <a:r>
              <a:rPr lang="en-US" dirty="0">
                <a:latin typeface="Amasis MT Pro" panose="02040504050005020304" pitchFamily="18" charset="0"/>
              </a:rPr>
              <a:t>Fabrication process for the load-bearing </a:t>
            </a:r>
            <a:r>
              <a:rPr lang="en-US" dirty="0" err="1">
                <a:latin typeface="Amasis MT Pro" panose="02040504050005020304" pitchFamily="18" charset="0"/>
              </a:rPr>
              <a:t>supercapacitor</a:t>
            </a:r>
            <a:r>
              <a:rPr lang="en-US" dirty="0">
                <a:latin typeface="Amasis MT Pro" panose="02040504050005020304" pitchFamily="18" charset="0"/>
              </a:rPr>
              <a:t> fabrics.[3]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486DEACF-7514-5B10-1D23-9C1807A05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20772" y="4752143"/>
            <a:ext cx="2133600" cy="273844"/>
          </a:xfrm>
        </p:spPr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4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5" y="177185"/>
            <a:ext cx="488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masis MT Pro Black" panose="02040A04050005020304" pitchFamily="18" charset="0"/>
              </a:rPr>
              <a:t>MOTIVATION</a:t>
            </a: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</p:spTree>
    <p:extLst>
      <p:ext uri="{BB962C8B-B14F-4D97-AF65-F5344CB8AC3E}">
        <p14:creationId xmlns:p14="http://schemas.microsoft.com/office/powerpoint/2010/main" val="729462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E0339B-087F-885C-DEEA-68E5D569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BAF0329-1373-50B7-418D-2251CE0C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40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04240F-2DFC-293A-AB85-C6F988623671}"/>
              </a:ext>
            </a:extLst>
          </p:cNvPr>
          <p:cNvSpPr txBox="1"/>
          <p:nvPr/>
        </p:nvSpPr>
        <p:spPr>
          <a:xfrm>
            <a:off x="6251755" y="4767263"/>
            <a:ext cx="1985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masis MT Pro" panose="02040504050005020304" pitchFamily="18" charset="0"/>
              </a:rPr>
              <a:t>Source: Wikipedia</a:t>
            </a: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4BBA7C-23A1-6EED-92E1-0C98A096C05E}"/>
              </a:ext>
            </a:extLst>
          </p:cNvPr>
          <p:cNvSpPr txBox="1"/>
          <p:nvPr/>
        </p:nvSpPr>
        <p:spPr>
          <a:xfrm>
            <a:off x="143555" y="281175"/>
            <a:ext cx="7787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Appendix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D2AB6D-3BCC-F23B-D6C6-B66CBA70E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016" y="1293285"/>
            <a:ext cx="3482642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671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483">
              <a:schemeClr val="accent1">
                <a:lumMod val="20000"/>
                <a:lumOff val="80000"/>
              </a:schemeClr>
            </a:gs>
            <a:gs pos="17687">
              <a:schemeClr val="accent1">
                <a:lumMod val="20000"/>
                <a:lumOff val="80000"/>
              </a:schemeClr>
            </a:gs>
            <a:gs pos="31293">
              <a:schemeClr val="bg1"/>
            </a:gs>
            <a:gs pos="74000">
              <a:schemeClr val="accent5">
                <a:lumMod val="40000"/>
                <a:lumOff val="60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AB2116-7CE5-48DE-28E5-BEC843A27B48}"/>
              </a:ext>
            </a:extLst>
          </p:cNvPr>
          <p:cNvSpPr txBox="1"/>
          <p:nvPr/>
        </p:nvSpPr>
        <p:spPr>
          <a:xfrm>
            <a:off x="288025" y="1502815"/>
            <a:ext cx="839877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D294B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/>
                <a:cs typeface="Times New Roman" panose="02020603050405020304" pitchFamily="18" charset="0"/>
              </a:rPr>
              <a:t>Mechanical performance analysis of non-porous crumpled graphene under uniaxial tensile load for different degree of crumpling.</a:t>
            </a:r>
          </a:p>
          <a:p>
            <a:pPr marL="285750" indent="-285750">
              <a:lnSpc>
                <a:spcPct val="150000"/>
              </a:lnSpc>
              <a:buClr>
                <a:srgbClr val="1D294B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/>
                <a:cs typeface="Times New Roman" panose="02020603050405020304" pitchFamily="18" charset="0"/>
              </a:rPr>
              <a:t>Performance analysis of porous crumpled graphene under uniaxial tensile load for different degree of crumpling.</a:t>
            </a:r>
          </a:p>
          <a:p>
            <a:pPr marL="285750" indent="-285750">
              <a:lnSpc>
                <a:spcPct val="150000"/>
              </a:lnSpc>
              <a:buClr>
                <a:srgbClr val="1D294B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/>
                <a:cs typeface="Times New Roman" panose="02020603050405020304" pitchFamily="18" charset="0"/>
              </a:rPr>
              <a:t>Comparison of strain energy due to deformation both in porous and non porous cases.</a:t>
            </a:r>
          </a:p>
          <a:p>
            <a:pPr marL="285750" indent="-285750">
              <a:lnSpc>
                <a:spcPct val="150000"/>
              </a:lnSpc>
              <a:buClr>
                <a:srgbClr val="1D294B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masis MT Pro" panose="02040504050005020304"/>
                <a:cs typeface="Times New Roman" panose="02020603050405020304" pitchFamily="18" charset="0"/>
              </a:rPr>
              <a:t>Mechanical performance analysis under uniaxial compressive test.</a:t>
            </a:r>
          </a:p>
          <a:p>
            <a:pPr marL="285750" indent="-285750">
              <a:buClr>
                <a:srgbClr val="1D294B"/>
              </a:buClr>
              <a:buFont typeface="Arial" panose="020B0604020202020204" pitchFamily="34" charset="0"/>
              <a:buChar char="•"/>
            </a:pPr>
            <a:endParaRPr lang="en-US" dirty="0">
              <a:latin typeface="Amasis MT Pro" panose="02040504050005020304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BD70BC-BDF5-0D42-25A2-7B1C2A177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2E3EA-FFB7-E0D0-6373-0D84A3D4D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5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 txBox="1">
            <a:spLocks/>
          </p:cNvSpPr>
          <p:nvPr/>
        </p:nvSpPr>
        <p:spPr>
          <a:xfrm>
            <a:off x="0" y="4872099"/>
            <a:ext cx="10597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40504050005020304"/>
              </a:rPr>
              <a:t>ME 400</a:t>
            </a:r>
            <a:endParaRPr lang="en-US" dirty="0">
              <a:latin typeface="Amasis MT Pro" panose="020405040500050203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3069757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306584" y="1810003"/>
            <a:ext cx="4281854" cy="2265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masis MT Pro" panose="02040504050005020304" pitchFamily="18" charset="0"/>
              </a:rPr>
              <a:t>Molecular Dynamics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masis MT Pro" panose="02040504050005020304" pitchFamily="18" charset="0"/>
              </a:rPr>
              <a:t>Platform: </a:t>
            </a:r>
            <a:r>
              <a:rPr lang="en-US" sz="1600" dirty="0">
                <a:latin typeface="Amasis MT Pro" panose="02040504050005020304" pitchFamily="18" charset="0"/>
              </a:rPr>
              <a:t>Large-scale Atomic/Molecular Massively Parallel Simulator (</a:t>
            </a:r>
            <a:r>
              <a:rPr lang="en-US" sz="1600" b="1" dirty="0">
                <a:solidFill>
                  <a:srgbClr val="FF0000"/>
                </a:solidFill>
                <a:latin typeface="Amasis MT Pro" panose="02040504050005020304" pitchFamily="18" charset="0"/>
              </a:rPr>
              <a:t>LAMMPS</a:t>
            </a:r>
            <a:r>
              <a:rPr lang="en-US" sz="1600" dirty="0">
                <a:latin typeface="Amasis MT Pro" panose="02040504050005020304" pitchFamily="18" charset="0"/>
              </a:rPr>
              <a:t>), OVITO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masis MT Pro" panose="02040504050005020304" pitchFamily="18" charset="0"/>
              </a:rPr>
              <a:t>Potential: </a:t>
            </a:r>
            <a:r>
              <a:rPr lang="en-US" sz="1600" dirty="0">
                <a:latin typeface="Amasis MT Pro" panose="02040504050005020304" pitchFamily="18" charset="0"/>
              </a:rPr>
              <a:t>Adaptive Intermolecular Reactive Empirical Bond Order (</a:t>
            </a:r>
            <a:r>
              <a:rPr lang="en-US" sz="1600" b="1" dirty="0">
                <a:solidFill>
                  <a:srgbClr val="C00000"/>
                </a:solidFill>
                <a:latin typeface="Amasis MT Pro" panose="02040504050005020304" pitchFamily="18" charset="0"/>
              </a:rPr>
              <a:t>AIREBO</a:t>
            </a:r>
            <a:r>
              <a:rPr lang="en-US" sz="1600" dirty="0">
                <a:latin typeface="Amasis MT Pro" panose="02040504050005020304" pitchFamily="18" charset="0"/>
              </a:rPr>
              <a:t>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2BE2D4-B3BC-9F39-E93D-261EB276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6954D-A4D7-8D5D-88A7-BEEADCAD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6</a:t>
            </a:fld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182820" y="1097155"/>
            <a:ext cx="3908605" cy="36494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SIMULATION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764872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2BE2D4-B3BC-9F39-E93D-261EB276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6954D-A4D7-8D5D-88A7-BEEADCAD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7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-1" y="1030326"/>
            <a:ext cx="3503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masis MT Pro" panose="02040504050005020304" pitchFamily="18" charset="0"/>
              </a:rPr>
              <a:t>Crumpling process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73500" y="1674352"/>
            <a:ext cx="3072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n-US" b="1" dirty="0">
                <a:latin typeface="Amasis MT Pro" panose="02040504050005020304" pitchFamily="18" charset="0"/>
              </a:rPr>
              <a:t>Potential: </a:t>
            </a:r>
            <a:r>
              <a:rPr lang="en-US" dirty="0">
                <a:solidFill>
                  <a:srgbClr val="FF0000"/>
                </a:solidFill>
                <a:latin typeface="Amasis MT Pro" panose="02040504050005020304" pitchFamily="18" charset="0"/>
              </a:rPr>
              <a:t>AIREBO</a:t>
            </a:r>
            <a:endParaRPr lang="en-US" dirty="0">
              <a:latin typeface="Amasis MT Pro" panose="020405040500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n-US" b="1" dirty="0">
                <a:latin typeface="Amasis MT Pro" panose="02040504050005020304" pitchFamily="18" charset="0"/>
              </a:rPr>
              <a:t>Size: </a:t>
            </a:r>
            <a:r>
              <a:rPr lang="en-US" b="1" dirty="0">
                <a:solidFill>
                  <a:schemeClr val="tx2"/>
                </a:solidFill>
                <a:latin typeface="Amasis MT Pro" panose="02040504050005020304" pitchFamily="18" charset="0"/>
              </a:rPr>
              <a:t>50Å x 50Å </a:t>
            </a: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n-US" sz="1200" dirty="0">
                <a:latin typeface="Amasis MT Pro" panose="02040504050005020304"/>
                <a:ea typeface="Times New Roman" panose="02020603050405020304" pitchFamily="18" charset="0"/>
              </a:rPr>
              <a:t>Buehler et al</a:t>
            </a:r>
            <a:r>
              <a:rPr lang="en-US" sz="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US" sz="1200" b="1" dirty="0">
                <a:solidFill>
                  <a:schemeClr val="tx2"/>
                </a:solidFill>
                <a:latin typeface="Amasis MT Pro" panose="02040504050005020304" pitchFamily="18" charset="0"/>
              </a:rPr>
              <a:t>[2]</a:t>
            </a: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73297064"/>
              </p:ext>
            </p:extLst>
          </p:nvPr>
        </p:nvGraphicFramePr>
        <p:xfrm>
          <a:off x="2607650" y="773190"/>
          <a:ext cx="6676563" cy="2472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1212490" y="3013132"/>
            <a:ext cx="6413611" cy="1459458"/>
            <a:chOff x="179353" y="1324776"/>
            <a:chExt cx="5678139" cy="1226394"/>
          </a:xfrm>
        </p:grpSpPr>
        <p:pic>
          <p:nvPicPr>
            <p:cNvPr id="16" name="Picture 15"/>
            <p:cNvPicPr/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83" t="16593" r="22225" b="12712"/>
            <a:stretch/>
          </p:blipFill>
          <p:spPr bwMode="auto">
            <a:xfrm>
              <a:off x="1722952" y="1325874"/>
              <a:ext cx="1150496" cy="12252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/>
            <p:cNvPicPr/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97" t="7527" r="19174" b="8895"/>
            <a:stretch/>
          </p:blipFill>
          <p:spPr bwMode="auto">
            <a:xfrm>
              <a:off x="179353" y="1325874"/>
              <a:ext cx="1221640" cy="122529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8" name="Picture 17"/>
            <p:cNvPicPr/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197" y="1332624"/>
              <a:ext cx="1180862" cy="1211796"/>
            </a:xfrm>
            <a:prstGeom prst="rect">
              <a:avLst/>
            </a:prstGeom>
          </p:spPr>
        </p:pic>
        <p:pic>
          <p:nvPicPr>
            <p:cNvPr id="19" name="Picture 18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4736329" y="1324776"/>
              <a:ext cx="1121163" cy="1226394"/>
            </a:xfrm>
            <a:prstGeom prst="rect">
              <a:avLst/>
            </a:prstGeom>
          </p:spPr>
        </p:pic>
      </p:grp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460826" y="4338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1458853" y="4522588"/>
            <a:ext cx="6506079" cy="374088"/>
            <a:chOff x="1622410" y="4534853"/>
            <a:chExt cx="6506079" cy="374088"/>
          </a:xfrm>
        </p:grpSpPr>
        <p:grpSp>
          <p:nvGrpSpPr>
            <p:cNvPr id="36" name="Group 35"/>
            <p:cNvGrpSpPr/>
            <p:nvPr/>
          </p:nvGrpSpPr>
          <p:grpSpPr>
            <a:xfrm>
              <a:off x="1622410" y="4539609"/>
              <a:ext cx="703289" cy="369332"/>
              <a:chOff x="1622410" y="4539609"/>
              <a:chExt cx="703289" cy="369332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622410" y="4539609"/>
                <a:ext cx="6190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Amasis MT Pro" panose="02040504050005020304"/>
                  </a:rPr>
                  <a:t> r = </a:t>
                </a:r>
              </a:p>
            </p:txBody>
          </p:sp>
          <p:graphicFrame>
            <p:nvGraphicFramePr>
              <p:cNvPr id="35" name="Object 34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86323593"/>
                  </p:ext>
                </p:extLst>
              </p:nvPr>
            </p:nvGraphicFramePr>
            <p:xfrm>
              <a:off x="2051644" y="4632781"/>
              <a:ext cx="274055" cy="2225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13" imgW="152202" imgH="126835" progId="Equation.DSMT4">
                      <p:embed/>
                    </p:oleObj>
                  </mc:Choice>
                  <mc:Fallback>
                    <p:oleObj r:id="rId13" imgW="152202" imgH="126835" progId="Equation.DSMT4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51644" y="4632781"/>
                            <a:ext cx="274055" cy="22250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8" name="TextBox 37"/>
            <p:cNvSpPr txBox="1"/>
            <p:nvPr/>
          </p:nvSpPr>
          <p:spPr>
            <a:xfrm>
              <a:off x="3094240" y="4534853"/>
              <a:ext cx="1541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sis MT Pro" panose="02040504050005020304"/>
                </a:rPr>
                <a:t> r = 26.5 Å 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921684" y="4534853"/>
              <a:ext cx="1541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sis MT Pro" panose="02040504050005020304"/>
                </a:rPr>
                <a:t>r = 19.3 Å 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586621" y="4537184"/>
              <a:ext cx="15418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masis MT Pro" panose="02040504050005020304"/>
                </a:rPr>
                <a:t>r = 7.6 Å </a:t>
              </a:r>
            </a:p>
          </p:txBody>
        </p:sp>
      </p:grpSp>
      <p:sp>
        <p:nvSpPr>
          <p:cNvPr id="43" name="Right Arrow 42"/>
          <p:cNvSpPr/>
          <p:nvPr/>
        </p:nvSpPr>
        <p:spPr>
          <a:xfrm>
            <a:off x="2618465" y="3702633"/>
            <a:ext cx="291492" cy="1527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4326721" y="3702634"/>
            <a:ext cx="291492" cy="1527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6052940" y="3702633"/>
            <a:ext cx="291492" cy="1527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3175664" y="4180701"/>
            <a:ext cx="291492" cy="15270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SIMULATION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2200214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2BE2D4-B3BC-9F39-E93D-261EB276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6954D-A4D7-8D5D-88A7-BEEADCAD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8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0" y="1095042"/>
            <a:ext cx="312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masis MT Pro" panose="02040504050005020304" pitchFamily="18" charset="0"/>
              </a:rPr>
              <a:t>Addition of Porosity</a:t>
            </a:r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460826" y="4338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959361"/>
              </p:ext>
            </p:extLst>
          </p:nvPr>
        </p:nvGraphicFramePr>
        <p:xfrm>
          <a:off x="143555" y="1681841"/>
          <a:ext cx="5086350" cy="2179320"/>
        </p:xfrm>
        <a:graphic>
          <a:graphicData uri="http://schemas.openxmlformats.org/drawingml/2006/table">
            <a:tbl>
              <a:tblPr firstRow="1" firstCol="1" bandRow="1"/>
              <a:tblGrid>
                <a:gridCol w="2800350">
                  <a:extLst>
                    <a:ext uri="{9D8B030D-6E8A-4147-A177-3AD203B41FA5}">
                      <a16:colId xmlns:a16="http://schemas.microsoft.com/office/drawing/2014/main" val="102115655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1581399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Percentage Porosity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Number of atoms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412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0%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960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00828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5%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912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3773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10%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864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282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20%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768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3655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30%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Amasis MT Pro" panose="02040504050005020304" pitchFamily="18" charset="0"/>
                          <a:ea typeface="+mn-ea"/>
                          <a:cs typeface="+mn-cs"/>
                        </a:rPr>
                        <a:t>672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360148"/>
                  </a:ext>
                </a:extLst>
              </a:tr>
            </a:tbl>
          </a:graphicData>
        </a:graphic>
      </p:graphicFrame>
      <p:sp>
        <p:nvSpPr>
          <p:cNvPr id="14" name="AutoShape 2" descr="blob:https://web.whatsapp.com/2e257d6b-1247-4131-9b0f-6810bb4040f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81" y="2934802"/>
            <a:ext cx="1800907" cy="17887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77" y="1054867"/>
            <a:ext cx="1891442" cy="18222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571478" y="2877161"/>
            <a:ext cx="116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sis MT Pro" panose="02040504050005020304" pitchFamily="18" charset="0"/>
              </a:rPr>
              <a:t>0% Porosity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93640" y="4689580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masis MT Pro" panose="02040504050005020304" pitchFamily="18" charset="0"/>
              </a:rPr>
              <a:t>10% Porosity</a:t>
            </a:r>
          </a:p>
        </p:txBody>
      </p:sp>
      <p:sp>
        <p:nvSpPr>
          <p:cNvPr id="39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 txBox="1">
            <a:spLocks/>
          </p:cNvSpPr>
          <p:nvPr/>
        </p:nvSpPr>
        <p:spPr>
          <a:xfrm>
            <a:off x="0" y="4872099"/>
            <a:ext cx="105978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masis MT Pro" panose="02040504050005020304"/>
              </a:rPr>
              <a:t>ME 400</a:t>
            </a:r>
            <a:endParaRPr lang="en-US" dirty="0">
              <a:latin typeface="Amasis MT Pro" panose="0204050405000502030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1059785" y="4004633"/>
            <a:ext cx="37470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n-US" b="1" dirty="0">
                <a:latin typeface="Amasis MT Pro" panose="02040504050005020304" pitchFamily="18" charset="0"/>
              </a:rPr>
              <a:t>-Perforated graphene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n-US" b="1" dirty="0">
                <a:latin typeface="Amasis MT Pro" panose="02040504050005020304" pitchFamily="18" charset="0"/>
              </a:rPr>
              <a:t>-Randomly added defects[2]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SIMULATION &amp; METHODOLOGY</a:t>
            </a:r>
          </a:p>
        </p:txBody>
      </p:sp>
    </p:spTree>
    <p:extLst>
      <p:ext uri="{BB962C8B-B14F-4D97-AF65-F5344CB8AC3E}">
        <p14:creationId xmlns:p14="http://schemas.microsoft.com/office/powerpoint/2010/main" val="2695954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2A9D3-E5CB-898C-EE2B-191E284E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0447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2BE2D4-B3BC-9F39-E93D-261EB276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934" y="20631"/>
            <a:ext cx="1059785" cy="100343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E6954D-A4D7-8D5D-88A7-BEEADCADD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b="1" smtClean="0">
                <a:solidFill>
                  <a:schemeClr val="tx1"/>
                </a:solidFill>
              </a:rPr>
              <a:pPr/>
              <a:t>9</a:t>
            </a:fld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0" y="1095042"/>
            <a:ext cx="31294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Clr>
                <a:srgbClr val="FF0000"/>
              </a:buClr>
            </a:pPr>
            <a:r>
              <a:rPr lang="en-US" sz="2400" b="1" dirty="0">
                <a:solidFill>
                  <a:schemeClr val="tx2">
                    <a:lumMod val="50000"/>
                  </a:schemeClr>
                </a:solidFill>
                <a:latin typeface="Amasis MT Pro" panose="02040504050005020304" pitchFamily="18" charset="0"/>
              </a:rPr>
              <a:t>Tensile Loading </a:t>
            </a:r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460826" y="43388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122114" y="1456066"/>
            <a:ext cx="3736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n-US" sz="1600" b="1" dirty="0">
                <a:latin typeface="Amasis MT Pro" panose="02040504050005020304" pitchFamily="18" charset="0"/>
              </a:rPr>
              <a:t>Methods: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latin typeface="Amasis MT Pro" panose="02040504050005020304" pitchFamily="18" charset="0"/>
              </a:rPr>
              <a:t> </a:t>
            </a:r>
            <a:r>
              <a:rPr lang="en-US" sz="1600" dirty="0">
                <a:latin typeface="Amasis MT Pro" panose="02040504050005020304" pitchFamily="18" charset="0"/>
              </a:rPr>
              <a:t>Rescaling method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  <a:latin typeface="Amasis MT Pro" panose="02040504050005020304" pitchFamily="18" charset="0"/>
              </a:rPr>
              <a:t>Displacement control method</a:t>
            </a:r>
          </a:p>
        </p:txBody>
      </p:sp>
      <p:pic>
        <p:nvPicPr>
          <p:cNvPr id="13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1080518"/>
            <a:ext cx="4571999" cy="32189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122116" y="2814400"/>
            <a:ext cx="3736696" cy="1869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FF0000"/>
              </a:buClr>
            </a:pPr>
            <a:r>
              <a:rPr lang="en-US" sz="1100" b="1" dirty="0">
                <a:latin typeface="Amasis MT Pro" panose="02040504050005020304" pitchFamily="18" charset="0"/>
              </a:rPr>
              <a:t>Parameters: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Amasis MT Pro" panose="02040504050005020304" pitchFamily="18" charset="0"/>
              </a:rPr>
              <a:t>Strain rate: 0.001 ps</a:t>
            </a:r>
            <a:r>
              <a:rPr lang="en-US" sz="1100" baseline="30000" dirty="0">
                <a:latin typeface="Amasis MT Pro" panose="02040504050005020304" pitchFamily="18" charset="0"/>
              </a:rPr>
              <a:t>-1</a:t>
            </a:r>
            <a:r>
              <a:rPr lang="en-US" sz="1100" dirty="0">
                <a:latin typeface="Amasis MT Pro" panose="02040504050005020304" pitchFamily="18" charset="0"/>
              </a:rPr>
              <a:t> or 10</a:t>
            </a:r>
            <a:r>
              <a:rPr lang="en-US" sz="1100" baseline="30000" dirty="0">
                <a:latin typeface="Amasis MT Pro" panose="02040504050005020304" pitchFamily="18" charset="0"/>
              </a:rPr>
              <a:t>9</a:t>
            </a:r>
            <a:r>
              <a:rPr lang="en-US" sz="1100" dirty="0">
                <a:latin typeface="Amasis MT Pro" panose="02040504050005020304" pitchFamily="18" charset="0"/>
              </a:rPr>
              <a:t> s­­</a:t>
            </a:r>
            <a:r>
              <a:rPr lang="en-US" sz="1100" baseline="30000" dirty="0">
                <a:latin typeface="Amasis MT Pro" panose="02040504050005020304" pitchFamily="18" charset="0"/>
              </a:rPr>
              <a:t>-1  </a:t>
            </a:r>
            <a:endParaRPr lang="en-US" sz="1100" dirty="0">
              <a:latin typeface="Amasis MT Pro" panose="020405040500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100" dirty="0" err="1">
                <a:latin typeface="Amasis MT Pro" panose="02040504050005020304" pitchFamily="18" charset="0"/>
              </a:rPr>
              <a:t>Timesteps</a:t>
            </a:r>
            <a:r>
              <a:rPr lang="en-US" sz="1100" dirty="0">
                <a:latin typeface="Amasis MT Pro" panose="02040504050005020304" pitchFamily="18" charset="0"/>
              </a:rPr>
              <a:t>: 0.0005ps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Amasis MT Pro" panose="02040504050005020304" pitchFamily="18" charset="0"/>
              </a:rPr>
              <a:t>Relaxation: 1ps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Amasis MT Pro" panose="02040504050005020304" pitchFamily="18" charset="0"/>
              </a:rPr>
              <a:t>Temperature: 300 K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latin typeface="Amasis MT Pro" panose="02040504050005020304" pitchFamily="18" charset="0"/>
              </a:rPr>
              <a:t>Boundary Condition: p </a:t>
            </a:r>
            <a:r>
              <a:rPr lang="en-US" sz="1100" dirty="0" err="1">
                <a:latin typeface="Amasis MT Pro" panose="02040504050005020304" pitchFamily="18" charset="0"/>
              </a:rPr>
              <a:t>p</a:t>
            </a:r>
            <a:r>
              <a:rPr lang="en-US" sz="1100" dirty="0">
                <a:latin typeface="Amasis MT Pro" panose="02040504050005020304" pitchFamily="18" charset="0"/>
              </a:rPr>
              <a:t> s  </a:t>
            </a:r>
          </a:p>
          <a:p>
            <a:pPr algn="just">
              <a:lnSpc>
                <a:spcPct val="150000"/>
              </a:lnSpc>
            </a:pPr>
            <a:endParaRPr lang="en-US" sz="1100" dirty="0">
              <a:latin typeface="Amasis MT Pro" panose="020405040500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688B5A-E087-8748-3D4E-AA52AB050A0B}"/>
              </a:ext>
            </a:extLst>
          </p:cNvPr>
          <p:cNvSpPr txBox="1"/>
          <p:nvPr/>
        </p:nvSpPr>
        <p:spPr>
          <a:xfrm rot="10800000" flipV="1">
            <a:off x="3799020" y="4299437"/>
            <a:ext cx="5508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sz="1600" b="1" dirty="0">
                <a:latin typeface="Amasis MT Pro" panose="02040504050005020304" pitchFamily="18" charset="0"/>
              </a:rPr>
              <a:t>Figure 03: </a:t>
            </a:r>
            <a:r>
              <a:rPr lang="en-US" sz="1600" dirty="0">
                <a:latin typeface="Amasis MT Pro" panose="02040504050005020304" pitchFamily="18" charset="0"/>
              </a:rPr>
              <a:t>Tensile load along y axis by displacement control method </a:t>
            </a:r>
          </a:p>
        </p:txBody>
      </p:sp>
      <p:sp>
        <p:nvSpPr>
          <p:cNvPr id="16" name="Footer Placeholder 6">
            <a:extLst>
              <a:ext uri="{FF2B5EF4-FFF2-40B4-BE49-F238E27FC236}">
                <a16:creationId xmlns:a16="http://schemas.microsoft.com/office/drawing/2014/main" id="{F5B18452-2BAC-1C12-E292-25AD4395C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4872099"/>
            <a:ext cx="1059785" cy="273844"/>
          </a:xfrm>
        </p:spPr>
        <p:txBody>
          <a:bodyPr/>
          <a:lstStyle/>
          <a:p>
            <a:r>
              <a:rPr lang="en-US" dirty="0">
                <a:latin typeface="Amasis MT Pro" panose="02040504050005020304"/>
              </a:rPr>
              <a:t>ME 400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C668D2-54FA-254F-2E75-035A179B5355}"/>
              </a:ext>
            </a:extLst>
          </p:cNvPr>
          <p:cNvSpPr txBox="1"/>
          <p:nvPr/>
        </p:nvSpPr>
        <p:spPr>
          <a:xfrm>
            <a:off x="448964" y="177185"/>
            <a:ext cx="748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Black" panose="02040A04050005020304" pitchFamily="18" charset="0"/>
              </a:rPr>
              <a:t>SIMULATION &amp; METHODOLOGY</a:t>
            </a:r>
          </a:p>
        </p:txBody>
      </p:sp>
      <p:sp>
        <p:nvSpPr>
          <p:cNvPr id="5" name="Rectangle 4"/>
          <p:cNvSpPr/>
          <p:nvPr/>
        </p:nvSpPr>
        <p:spPr>
          <a:xfrm>
            <a:off x="5248603" y="3182570"/>
            <a:ext cx="152705" cy="15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982941" y="3810042"/>
            <a:ext cx="152705" cy="152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66644" y="3757689"/>
            <a:ext cx="28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masis MT Pro" panose="02040504050005020304"/>
              </a:rPr>
              <a:t>z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27356" y="3028253"/>
            <a:ext cx="2819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masis MT Pro" panose="02040504050005020304"/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463281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1841</Words>
  <Application>Microsoft Office PowerPoint</Application>
  <PresentationFormat>On-screen Show (16:9)</PresentationFormat>
  <Paragraphs>361</Paragraphs>
  <Slides>40</Slides>
  <Notes>11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Amasis MT Pro</vt:lpstr>
      <vt:lpstr>Amasis MT Pro Black</vt:lpstr>
      <vt:lpstr>Amasis MT Pro Medium</vt:lpstr>
      <vt:lpstr>Arial</vt:lpstr>
      <vt:lpstr>Calibri</vt:lpstr>
      <vt:lpstr>Symbol</vt:lpstr>
      <vt:lpstr>Times New Roman</vt:lpstr>
      <vt:lpstr>Wingdings</vt:lpstr>
      <vt:lpstr>Office Theme</vt:lpstr>
      <vt:lpstr>MathType 7.0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2023-05-13T06:35:55Z</dcterms:modified>
</cp:coreProperties>
</file>